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4" r:id="rId2"/>
  </p:sldMasterIdLst>
  <p:notesMasterIdLst>
    <p:notesMasterId r:id="rId23"/>
  </p:notesMasterIdLst>
  <p:handoutMasterIdLst>
    <p:handoutMasterId r:id="rId24"/>
  </p:handoutMasterIdLst>
  <p:sldIdLst>
    <p:sldId id="256" r:id="rId3"/>
    <p:sldId id="396" r:id="rId4"/>
    <p:sldId id="410" r:id="rId5"/>
    <p:sldId id="411" r:id="rId6"/>
    <p:sldId id="278" r:id="rId7"/>
    <p:sldId id="415" r:id="rId8"/>
    <p:sldId id="432" r:id="rId9"/>
    <p:sldId id="405" r:id="rId10"/>
    <p:sldId id="400" r:id="rId11"/>
    <p:sldId id="431" r:id="rId12"/>
    <p:sldId id="433" r:id="rId13"/>
    <p:sldId id="435" r:id="rId14"/>
    <p:sldId id="404" r:id="rId15"/>
    <p:sldId id="399" r:id="rId16"/>
    <p:sldId id="414" r:id="rId17"/>
    <p:sldId id="401" r:id="rId18"/>
    <p:sldId id="418" r:id="rId19"/>
    <p:sldId id="426" r:id="rId20"/>
    <p:sldId id="421" r:id="rId21"/>
    <p:sldId id="434" r:id="rId22"/>
  </p:sldIdLst>
  <p:sldSz cx="9144000" cy="5143500" type="screen16x9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ley Sitner (Prime 8)" initials="HS(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618"/>
    <a:srgbClr val="5C5C5C"/>
    <a:srgbClr val="404040"/>
    <a:srgbClr val="50D42C"/>
    <a:srgbClr val="7F7F7F"/>
    <a:srgbClr val="000000"/>
    <a:srgbClr val="6076B4"/>
    <a:srgbClr val="2F8C28"/>
    <a:srgbClr val="0B610F"/>
    <a:srgbClr val="35E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4" autoAdjust="0"/>
    <p:restoredTop sz="90586" autoAdjust="0"/>
  </p:normalViewPr>
  <p:slideViewPr>
    <p:cSldViewPr snapToGrid="0">
      <p:cViewPr varScale="1">
        <p:scale>
          <a:sx n="151" d="100"/>
          <a:sy n="151" d="100"/>
        </p:scale>
        <p:origin x="28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02BAA-0BFB-4BF6-BB7E-1BF148542373}" type="doc">
      <dgm:prSet loTypeId="urn:microsoft.com/office/officeart/2005/8/layout/arrow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35158B-D02E-4B75-A2A4-3D925D18043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63500">
          <a:solidFill>
            <a:schemeClr val="tx1"/>
          </a:solidFill>
        </a:ln>
      </dgm:spPr>
      <dgm:t>
        <a:bodyPr/>
        <a:lstStyle/>
        <a:p>
          <a:endParaRPr lang="en-US" b="1" dirty="0"/>
        </a:p>
      </dgm:t>
    </dgm:pt>
    <dgm:pt modelId="{702AC19D-83EB-44F4-A6E7-2FAC0BACF4CF}" type="parTrans" cxnId="{FFE28372-120A-4575-9ACA-38296D527F9D}">
      <dgm:prSet/>
      <dgm:spPr/>
      <dgm:t>
        <a:bodyPr/>
        <a:lstStyle/>
        <a:p>
          <a:endParaRPr lang="en-US"/>
        </a:p>
      </dgm:t>
    </dgm:pt>
    <dgm:pt modelId="{9BCE3D9D-4FBD-4E4D-87FC-0F217EE25425}" type="sibTrans" cxnId="{FFE28372-120A-4575-9ACA-38296D527F9D}">
      <dgm:prSet/>
      <dgm:spPr/>
      <dgm:t>
        <a:bodyPr/>
        <a:lstStyle/>
        <a:p>
          <a:endParaRPr lang="en-US"/>
        </a:p>
      </dgm:t>
    </dgm:pt>
    <dgm:pt modelId="{E99A1A39-2A64-46D4-B479-B382C49B1F1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635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4591C2F-6B79-4B3F-BFCB-542903E8DAD6}" type="sibTrans" cxnId="{E49B0D58-BFD9-4FC6-8091-613F240FBD66}">
      <dgm:prSet/>
      <dgm:spPr/>
      <dgm:t>
        <a:bodyPr/>
        <a:lstStyle/>
        <a:p>
          <a:endParaRPr lang="en-US"/>
        </a:p>
      </dgm:t>
    </dgm:pt>
    <dgm:pt modelId="{FD818E81-80DA-4FEA-9E34-37AABC55A707}" type="parTrans" cxnId="{E49B0D58-BFD9-4FC6-8091-613F240FBD66}">
      <dgm:prSet/>
      <dgm:spPr/>
      <dgm:t>
        <a:bodyPr/>
        <a:lstStyle/>
        <a:p>
          <a:endParaRPr lang="en-US"/>
        </a:p>
      </dgm:t>
    </dgm:pt>
    <dgm:pt modelId="{52BEE644-FEAB-4BA1-9AF9-9C5F175A853B}" type="pres">
      <dgm:prSet presAssocID="{32D02BAA-0BFB-4BF6-BB7E-1BF1485423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847CB-D58B-4C58-B46E-11F09247314A}" type="pres">
      <dgm:prSet presAssocID="{E99A1A39-2A64-46D4-B479-B382C49B1F15}" presName="arrow" presStyleLbl="node1" presStyleIdx="0" presStyleCnt="2" custScaleY="100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D8C57-574B-4BDE-B9DE-01D683FB75E3}" type="pres">
      <dgm:prSet presAssocID="{C635158B-D02E-4B75-A2A4-3D925D180439}" presName="arrow" presStyleLbl="node1" presStyleIdx="1" presStyleCnt="2" custScaleY="100024" custRadScaleRad="99762" custRadScaleInc="1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00275-328E-4EE7-8B11-848ECBAE0B13}" type="presOf" srcId="{C635158B-D02E-4B75-A2A4-3D925D180439}" destId="{90DD8C57-574B-4BDE-B9DE-01D683FB75E3}" srcOrd="0" destOrd="0" presId="urn:microsoft.com/office/officeart/2005/8/layout/arrow1"/>
    <dgm:cxn modelId="{FFE28372-120A-4575-9ACA-38296D527F9D}" srcId="{32D02BAA-0BFB-4BF6-BB7E-1BF148542373}" destId="{C635158B-D02E-4B75-A2A4-3D925D180439}" srcOrd="1" destOrd="0" parTransId="{702AC19D-83EB-44F4-A6E7-2FAC0BACF4CF}" sibTransId="{9BCE3D9D-4FBD-4E4D-87FC-0F217EE25425}"/>
    <dgm:cxn modelId="{BB926328-BA36-4A35-B022-C944A8D2434D}" type="presOf" srcId="{E99A1A39-2A64-46D4-B479-B382C49B1F15}" destId="{FB5847CB-D58B-4C58-B46E-11F09247314A}" srcOrd="0" destOrd="0" presId="urn:microsoft.com/office/officeart/2005/8/layout/arrow1"/>
    <dgm:cxn modelId="{7252B202-8A48-4531-AB06-EB98EF0C0F87}" type="presOf" srcId="{32D02BAA-0BFB-4BF6-BB7E-1BF148542373}" destId="{52BEE644-FEAB-4BA1-9AF9-9C5F175A853B}" srcOrd="0" destOrd="0" presId="urn:microsoft.com/office/officeart/2005/8/layout/arrow1"/>
    <dgm:cxn modelId="{E49B0D58-BFD9-4FC6-8091-613F240FBD66}" srcId="{32D02BAA-0BFB-4BF6-BB7E-1BF148542373}" destId="{E99A1A39-2A64-46D4-B479-B382C49B1F15}" srcOrd="0" destOrd="0" parTransId="{FD818E81-80DA-4FEA-9E34-37AABC55A707}" sibTransId="{54591C2F-6B79-4B3F-BFCB-542903E8DAD6}"/>
    <dgm:cxn modelId="{937BD18E-79D6-4754-9213-5D328BEF5DF2}" type="presParOf" srcId="{52BEE644-FEAB-4BA1-9AF9-9C5F175A853B}" destId="{FB5847CB-D58B-4C58-B46E-11F09247314A}" srcOrd="0" destOrd="0" presId="urn:microsoft.com/office/officeart/2005/8/layout/arrow1"/>
    <dgm:cxn modelId="{42F2BCFF-E7A6-4484-A115-C717745ACF6E}" type="presParOf" srcId="{52BEE644-FEAB-4BA1-9AF9-9C5F175A853B}" destId="{90DD8C57-574B-4BDE-B9DE-01D683FB75E3}" srcOrd="1" destOrd="0" presId="urn:microsoft.com/office/officeart/2005/8/layout/arrow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20D6C-AD72-4D29-B996-4AD7C04EAF8E}" type="doc">
      <dgm:prSet loTypeId="urn:microsoft.com/office/officeart/2005/8/layout/h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6F751F6-76E6-45EB-9271-444C3277C32D}">
      <dgm:prSet custT="1"/>
      <dgm:spPr/>
      <dgm:t>
        <a:bodyPr/>
        <a:lstStyle/>
        <a:p>
          <a:pPr algn="l" rtl="0"/>
          <a:r>
            <a:rPr lang="en-US" sz="18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Key Features</a:t>
          </a:r>
          <a:endParaRPr lang="en-US" sz="18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E70F005-4CF9-456E-BE47-0DBD22FAB978}" type="parTrans" cxnId="{8E91E862-486B-443B-BDB8-088E836CEA6C}">
      <dgm:prSet/>
      <dgm:spPr/>
      <dgm:t>
        <a:bodyPr/>
        <a:lstStyle/>
        <a:p>
          <a:endParaRPr lang="en-US"/>
        </a:p>
      </dgm:t>
    </dgm:pt>
    <dgm:pt modelId="{55286D5F-A816-4D9C-BEAB-2C95F6EC239F}" type="sibTrans" cxnId="{8E91E862-486B-443B-BDB8-088E836CEA6C}">
      <dgm:prSet/>
      <dgm:spPr/>
      <dgm:t>
        <a:bodyPr/>
        <a:lstStyle/>
        <a:p>
          <a:endParaRPr lang="en-US"/>
        </a:p>
      </dgm:t>
    </dgm:pt>
    <dgm:pt modelId="{C9705771-A1DC-44A1-BB5A-073D707C3966}">
      <dgm:prSet/>
      <dgm:spPr/>
      <dgm:t>
        <a:bodyPr/>
        <a:lstStyle/>
        <a:p>
          <a:pPr rtl="0"/>
          <a:r>
            <a:rPr lang="en-US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Visibility &amp; control over stations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FF5C9BB-8077-4BED-98EA-8D23125657B7}" type="parTrans" cxnId="{70B22A7D-31A8-4268-8045-D854690FDDE4}">
      <dgm:prSet/>
      <dgm:spPr/>
      <dgm:t>
        <a:bodyPr/>
        <a:lstStyle/>
        <a:p>
          <a:endParaRPr lang="en-US"/>
        </a:p>
      </dgm:t>
    </dgm:pt>
    <dgm:pt modelId="{0DFCFFAE-7BD9-4DD5-B5E3-E475B6CB11D1}" type="sibTrans" cxnId="{70B22A7D-31A8-4268-8045-D854690FDDE4}">
      <dgm:prSet/>
      <dgm:spPr/>
      <dgm:t>
        <a:bodyPr/>
        <a:lstStyle/>
        <a:p>
          <a:endParaRPr lang="en-US"/>
        </a:p>
      </dgm:t>
    </dgm:pt>
    <dgm:pt modelId="{AC13E596-EBEE-4AB2-B49E-BF0B2D2CBE6B}">
      <dgm:prSet/>
      <dgm:spPr/>
      <dgm:t>
        <a:bodyPr/>
        <a:lstStyle/>
        <a:p>
          <a:pPr rtl="0"/>
          <a:r>
            <a:rPr lang="en-US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Manage across devices: desktops, laptops, tablets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764668D-B736-4C35-8A43-6FA5CAD629F5}" type="parTrans" cxnId="{4DEA3563-30A5-4501-BE8A-D380146C70A1}">
      <dgm:prSet/>
      <dgm:spPr/>
      <dgm:t>
        <a:bodyPr/>
        <a:lstStyle/>
        <a:p>
          <a:endParaRPr lang="en-US"/>
        </a:p>
      </dgm:t>
    </dgm:pt>
    <dgm:pt modelId="{8F9A83B4-1D1B-463A-AE28-F8A00D841A50}" type="sibTrans" cxnId="{4DEA3563-30A5-4501-BE8A-D380146C70A1}">
      <dgm:prSet/>
      <dgm:spPr/>
      <dgm:t>
        <a:bodyPr/>
        <a:lstStyle/>
        <a:p>
          <a:endParaRPr lang="en-US"/>
        </a:p>
      </dgm:t>
    </dgm:pt>
    <dgm:pt modelId="{56713DE9-20DE-4D19-B9AD-06863AD8BDCB}">
      <dgm:prSet/>
      <dgm:spPr/>
      <dgm:t>
        <a:bodyPr/>
        <a:lstStyle/>
        <a:p>
          <a:pPr rtl="0"/>
          <a:r>
            <a:rPr lang="en-US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View real-time activity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ECA2FEE-BDF3-4776-9BC0-8939BC69F200}" type="parTrans" cxnId="{78555D91-1548-4804-ABC0-147DC7D98D24}">
      <dgm:prSet/>
      <dgm:spPr/>
      <dgm:t>
        <a:bodyPr/>
        <a:lstStyle/>
        <a:p>
          <a:endParaRPr lang="en-US"/>
        </a:p>
      </dgm:t>
    </dgm:pt>
    <dgm:pt modelId="{FCEFC23F-9558-4087-AFCB-6DDE16DB28C6}" type="sibTrans" cxnId="{78555D91-1548-4804-ABC0-147DC7D98D24}">
      <dgm:prSet/>
      <dgm:spPr/>
      <dgm:t>
        <a:bodyPr/>
        <a:lstStyle/>
        <a:p>
          <a:endParaRPr lang="en-US"/>
        </a:p>
      </dgm:t>
    </dgm:pt>
    <dgm:pt modelId="{D2A374A9-964F-4B75-8192-8D8E965FE75B}">
      <dgm:prSet/>
      <dgm:spPr/>
      <dgm:t>
        <a:bodyPr/>
        <a:lstStyle/>
        <a:p>
          <a:pPr rtl="0"/>
          <a:r>
            <a:rPr lang="en-US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Block stations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572F4A4-076E-4E89-B296-CEDBA6BD463C}" type="parTrans" cxnId="{FA1D3651-9380-4D8F-B7CE-91E31849E5A0}">
      <dgm:prSet/>
      <dgm:spPr/>
      <dgm:t>
        <a:bodyPr/>
        <a:lstStyle/>
        <a:p>
          <a:endParaRPr lang="en-US"/>
        </a:p>
      </dgm:t>
    </dgm:pt>
    <dgm:pt modelId="{3B999C68-D84F-4288-B466-91DF1088A8C3}" type="sibTrans" cxnId="{FA1D3651-9380-4D8F-B7CE-91E31849E5A0}">
      <dgm:prSet/>
      <dgm:spPr/>
      <dgm:t>
        <a:bodyPr/>
        <a:lstStyle/>
        <a:p>
          <a:endParaRPr lang="en-US"/>
        </a:p>
      </dgm:t>
    </dgm:pt>
    <dgm:pt modelId="{73CBA2D6-1909-4C79-8C9B-BCEB79D6D233}">
      <dgm:prSet/>
      <dgm:spPr/>
      <dgm:t>
        <a:bodyPr/>
        <a:lstStyle/>
        <a:p>
          <a:pPr rtl="0"/>
          <a:r>
            <a:rPr lang="en-US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Project stations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BA95BE1-A900-467B-BB79-8FC2A6760284}" type="parTrans" cxnId="{2F51B654-E860-4E25-9875-C828843716F4}">
      <dgm:prSet/>
      <dgm:spPr/>
      <dgm:t>
        <a:bodyPr/>
        <a:lstStyle/>
        <a:p>
          <a:endParaRPr lang="en-US"/>
        </a:p>
      </dgm:t>
    </dgm:pt>
    <dgm:pt modelId="{A86A9A1A-A304-40BC-97CF-8C4E983F8319}" type="sibTrans" cxnId="{2F51B654-E860-4E25-9875-C828843716F4}">
      <dgm:prSet/>
      <dgm:spPr/>
      <dgm:t>
        <a:bodyPr/>
        <a:lstStyle/>
        <a:p>
          <a:endParaRPr lang="en-US"/>
        </a:p>
      </dgm:t>
    </dgm:pt>
    <dgm:pt modelId="{D7701AB9-9CCD-4812-8A4B-5C3CE27ACB03}">
      <dgm:prSet/>
      <dgm:spPr/>
      <dgm:t>
        <a:bodyPr/>
        <a:lstStyle/>
        <a:p>
          <a:pPr rtl="0"/>
          <a:r>
            <a:rPr lang="en-US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Launch and close apps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B76BF88-0AE6-44A7-8F15-F1BBB2E74F29}" type="parTrans" cxnId="{649942DC-4B3B-4A7E-9273-5BE7ECB2CFBC}">
      <dgm:prSet/>
      <dgm:spPr/>
      <dgm:t>
        <a:bodyPr/>
        <a:lstStyle/>
        <a:p>
          <a:endParaRPr lang="en-US"/>
        </a:p>
      </dgm:t>
    </dgm:pt>
    <dgm:pt modelId="{261A24F9-8F40-4785-AAB8-E8674A11804A}" type="sibTrans" cxnId="{649942DC-4B3B-4A7E-9273-5BE7ECB2CFBC}">
      <dgm:prSet/>
      <dgm:spPr/>
      <dgm:t>
        <a:bodyPr/>
        <a:lstStyle/>
        <a:p>
          <a:endParaRPr lang="en-US"/>
        </a:p>
      </dgm:t>
    </dgm:pt>
    <dgm:pt modelId="{F0026FAE-586E-44EC-8E3A-638F2C3042C6}">
      <dgm:prSet/>
      <dgm:spPr/>
      <dgm:t>
        <a:bodyPr/>
        <a:lstStyle/>
        <a:p>
          <a:pPr rtl="0"/>
          <a:r>
            <a:rPr lang="en-US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Limit Web site browsing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FF67A97-D96A-4C22-864F-87788FD86B60}" type="parTrans" cxnId="{E5DA7C1D-5E77-43B5-83D9-A6D648225026}">
      <dgm:prSet/>
      <dgm:spPr/>
      <dgm:t>
        <a:bodyPr/>
        <a:lstStyle/>
        <a:p>
          <a:endParaRPr lang="en-US"/>
        </a:p>
      </dgm:t>
    </dgm:pt>
    <dgm:pt modelId="{C125132C-5597-46A9-810B-B80430DAB667}" type="sibTrans" cxnId="{E5DA7C1D-5E77-43B5-83D9-A6D648225026}">
      <dgm:prSet/>
      <dgm:spPr/>
      <dgm:t>
        <a:bodyPr/>
        <a:lstStyle/>
        <a:p>
          <a:endParaRPr lang="en-US"/>
        </a:p>
      </dgm:t>
    </dgm:pt>
    <dgm:pt modelId="{D69FDE2A-565E-4A32-88A1-6B4FE38DB115}">
      <dgm:prSet/>
      <dgm:spPr/>
      <dgm:t>
        <a:bodyPr/>
        <a:lstStyle/>
        <a:p>
          <a:pPr rtl="0"/>
          <a:r>
            <a:rPr lang="en-US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Chat</a:t>
          </a:r>
          <a:endParaRPr lang="en-US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02FB826-F7D8-40E7-BE5A-5CD0458CC669}" type="parTrans" cxnId="{DD948122-7969-4EDD-9A36-8DE5A336CE28}">
      <dgm:prSet/>
      <dgm:spPr/>
      <dgm:t>
        <a:bodyPr/>
        <a:lstStyle/>
        <a:p>
          <a:endParaRPr lang="en-US"/>
        </a:p>
      </dgm:t>
    </dgm:pt>
    <dgm:pt modelId="{16231972-A387-4D8A-BD87-44E329A99032}" type="sibTrans" cxnId="{DD948122-7969-4EDD-9A36-8DE5A336CE28}">
      <dgm:prSet/>
      <dgm:spPr/>
      <dgm:t>
        <a:bodyPr/>
        <a:lstStyle/>
        <a:p>
          <a:endParaRPr lang="en-US"/>
        </a:p>
      </dgm:t>
    </dgm:pt>
    <dgm:pt modelId="{0B87FCF7-F3F9-48EE-9613-3FC763FFD71B}" type="pres">
      <dgm:prSet presAssocID="{36A20D6C-AD72-4D29-B996-4AD7C04EAF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008B1-2673-4AFC-BB3E-64DAADD75055}" type="pres">
      <dgm:prSet presAssocID="{46F751F6-76E6-45EB-9271-444C3277C32D}" presName="composite" presStyleCnt="0"/>
      <dgm:spPr/>
      <dgm:t>
        <a:bodyPr/>
        <a:lstStyle/>
        <a:p>
          <a:endParaRPr lang="en-US"/>
        </a:p>
      </dgm:t>
    </dgm:pt>
    <dgm:pt modelId="{AD2E6EAB-1D74-4922-A9C8-3B7EA4061F5A}" type="pres">
      <dgm:prSet presAssocID="{46F751F6-76E6-45EB-9271-444C3277C32D}" presName="parTx" presStyleLbl="alignNode1" presStyleIdx="0" presStyleCnt="1" custLinFactNeighborX="-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1665F-E236-40D2-81A1-F5EF3FFE8891}" type="pres">
      <dgm:prSet presAssocID="{46F751F6-76E6-45EB-9271-444C3277C32D}" presName="desTx" presStyleLbl="alignAccFollowNode1" presStyleIdx="0" presStyleCnt="1" custScaleY="104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8679FF-BECC-4EA3-A0DA-45C7FB3B6742}" type="presOf" srcId="{D2A374A9-964F-4B75-8192-8D8E965FE75B}" destId="{44E1665F-E236-40D2-81A1-F5EF3FFE8891}" srcOrd="0" destOrd="2" presId="urn:microsoft.com/office/officeart/2005/8/layout/hList1"/>
    <dgm:cxn modelId="{CAD9F6FD-F904-4A86-B078-38341F7FD84D}" type="presOf" srcId="{36A20D6C-AD72-4D29-B996-4AD7C04EAF8E}" destId="{0B87FCF7-F3F9-48EE-9613-3FC763FFD71B}" srcOrd="0" destOrd="0" presId="urn:microsoft.com/office/officeart/2005/8/layout/hList1"/>
    <dgm:cxn modelId="{AEB03F55-E8FC-4353-898A-934B943090F9}" type="presOf" srcId="{46F751F6-76E6-45EB-9271-444C3277C32D}" destId="{AD2E6EAB-1D74-4922-A9C8-3B7EA4061F5A}" srcOrd="0" destOrd="0" presId="urn:microsoft.com/office/officeart/2005/8/layout/hList1"/>
    <dgm:cxn modelId="{6C4E00AC-04DB-43CF-AFC6-C4885E145E3E}" type="presOf" srcId="{AC13E596-EBEE-4AB2-B49E-BF0B2D2CBE6B}" destId="{44E1665F-E236-40D2-81A1-F5EF3FFE8891}" srcOrd="0" destOrd="7" presId="urn:microsoft.com/office/officeart/2005/8/layout/hList1"/>
    <dgm:cxn modelId="{7181B672-1656-4E23-9C8B-955EE2044449}" type="presOf" srcId="{73CBA2D6-1909-4C79-8C9B-BCEB79D6D233}" destId="{44E1665F-E236-40D2-81A1-F5EF3FFE8891}" srcOrd="0" destOrd="3" presId="urn:microsoft.com/office/officeart/2005/8/layout/hList1"/>
    <dgm:cxn modelId="{25A238C6-2444-4A8B-859A-514DB45FAFDB}" type="presOf" srcId="{C9705771-A1DC-44A1-BB5A-073D707C3966}" destId="{44E1665F-E236-40D2-81A1-F5EF3FFE8891}" srcOrd="0" destOrd="0" presId="urn:microsoft.com/office/officeart/2005/8/layout/hList1"/>
    <dgm:cxn modelId="{4DEA3563-30A5-4501-BE8A-D380146C70A1}" srcId="{46F751F6-76E6-45EB-9271-444C3277C32D}" destId="{AC13E596-EBEE-4AB2-B49E-BF0B2D2CBE6B}" srcOrd="7" destOrd="0" parTransId="{C764668D-B736-4C35-8A43-6FA5CAD629F5}" sibTransId="{8F9A83B4-1D1B-463A-AE28-F8A00D841A50}"/>
    <dgm:cxn modelId="{2F51B654-E860-4E25-9875-C828843716F4}" srcId="{46F751F6-76E6-45EB-9271-444C3277C32D}" destId="{73CBA2D6-1909-4C79-8C9B-BCEB79D6D233}" srcOrd="3" destOrd="0" parTransId="{9BA95BE1-A900-467B-BB79-8FC2A6760284}" sibTransId="{A86A9A1A-A304-40BC-97CF-8C4E983F8319}"/>
    <dgm:cxn modelId="{85E4F7E8-77F3-400C-9DC0-40D1496D27EC}" type="presOf" srcId="{F0026FAE-586E-44EC-8E3A-638F2C3042C6}" destId="{44E1665F-E236-40D2-81A1-F5EF3FFE8891}" srcOrd="0" destOrd="5" presId="urn:microsoft.com/office/officeart/2005/8/layout/hList1"/>
    <dgm:cxn modelId="{427C53AE-34DB-4080-AB5A-64D69E611586}" type="presOf" srcId="{56713DE9-20DE-4D19-B9AD-06863AD8BDCB}" destId="{44E1665F-E236-40D2-81A1-F5EF3FFE8891}" srcOrd="0" destOrd="1" presId="urn:microsoft.com/office/officeart/2005/8/layout/hList1"/>
    <dgm:cxn modelId="{DD948122-7969-4EDD-9A36-8DE5A336CE28}" srcId="{46F751F6-76E6-45EB-9271-444C3277C32D}" destId="{D69FDE2A-565E-4A32-88A1-6B4FE38DB115}" srcOrd="6" destOrd="0" parTransId="{302FB826-F7D8-40E7-BE5A-5CD0458CC669}" sibTransId="{16231972-A387-4D8A-BD87-44E329A99032}"/>
    <dgm:cxn modelId="{4D3243BB-2978-47E0-9CE7-592BE7773787}" type="presOf" srcId="{D7701AB9-9CCD-4812-8A4B-5C3CE27ACB03}" destId="{44E1665F-E236-40D2-81A1-F5EF3FFE8891}" srcOrd="0" destOrd="4" presId="urn:microsoft.com/office/officeart/2005/8/layout/hList1"/>
    <dgm:cxn modelId="{FA1D3651-9380-4D8F-B7CE-91E31849E5A0}" srcId="{46F751F6-76E6-45EB-9271-444C3277C32D}" destId="{D2A374A9-964F-4B75-8192-8D8E965FE75B}" srcOrd="2" destOrd="0" parTransId="{C572F4A4-076E-4E89-B296-CEDBA6BD463C}" sibTransId="{3B999C68-D84F-4288-B466-91DF1088A8C3}"/>
    <dgm:cxn modelId="{8E91E862-486B-443B-BDB8-088E836CEA6C}" srcId="{36A20D6C-AD72-4D29-B996-4AD7C04EAF8E}" destId="{46F751F6-76E6-45EB-9271-444C3277C32D}" srcOrd="0" destOrd="0" parTransId="{1E70F005-4CF9-456E-BE47-0DBD22FAB978}" sibTransId="{55286D5F-A816-4D9C-BEAB-2C95F6EC239F}"/>
    <dgm:cxn modelId="{E5DA7C1D-5E77-43B5-83D9-A6D648225026}" srcId="{46F751F6-76E6-45EB-9271-444C3277C32D}" destId="{F0026FAE-586E-44EC-8E3A-638F2C3042C6}" srcOrd="5" destOrd="0" parTransId="{4FF67A97-D96A-4C22-864F-87788FD86B60}" sibTransId="{C125132C-5597-46A9-810B-B80430DAB667}"/>
    <dgm:cxn modelId="{78555D91-1548-4804-ABC0-147DC7D98D24}" srcId="{46F751F6-76E6-45EB-9271-444C3277C32D}" destId="{56713DE9-20DE-4D19-B9AD-06863AD8BDCB}" srcOrd="1" destOrd="0" parTransId="{DECA2FEE-BDF3-4776-9BC0-8939BC69F200}" sibTransId="{FCEFC23F-9558-4087-AFCB-6DDE16DB28C6}"/>
    <dgm:cxn modelId="{4F7235E0-F249-4F3E-ADFD-A22DE5EE2416}" type="presOf" srcId="{D69FDE2A-565E-4A32-88A1-6B4FE38DB115}" destId="{44E1665F-E236-40D2-81A1-F5EF3FFE8891}" srcOrd="0" destOrd="6" presId="urn:microsoft.com/office/officeart/2005/8/layout/hList1"/>
    <dgm:cxn modelId="{649942DC-4B3B-4A7E-9273-5BE7ECB2CFBC}" srcId="{46F751F6-76E6-45EB-9271-444C3277C32D}" destId="{D7701AB9-9CCD-4812-8A4B-5C3CE27ACB03}" srcOrd="4" destOrd="0" parTransId="{CB76BF88-0AE6-44A7-8F15-F1BBB2E74F29}" sibTransId="{261A24F9-8F40-4785-AAB8-E8674A11804A}"/>
    <dgm:cxn modelId="{70B22A7D-31A8-4268-8045-D854690FDDE4}" srcId="{46F751F6-76E6-45EB-9271-444C3277C32D}" destId="{C9705771-A1DC-44A1-BB5A-073D707C3966}" srcOrd="0" destOrd="0" parTransId="{AFF5C9BB-8077-4BED-98EA-8D23125657B7}" sibTransId="{0DFCFFAE-7BD9-4DD5-B5E3-E475B6CB11D1}"/>
    <dgm:cxn modelId="{1C08DA40-C1C1-4D6D-8D0A-37C6FA3CCEB7}" type="presParOf" srcId="{0B87FCF7-F3F9-48EE-9613-3FC763FFD71B}" destId="{32D008B1-2673-4AFC-BB3E-64DAADD75055}" srcOrd="0" destOrd="0" presId="urn:microsoft.com/office/officeart/2005/8/layout/hList1"/>
    <dgm:cxn modelId="{53599FDC-F4CE-4633-9C3D-17E4CB1BAD61}" type="presParOf" srcId="{32D008B1-2673-4AFC-BB3E-64DAADD75055}" destId="{AD2E6EAB-1D74-4922-A9C8-3B7EA4061F5A}" srcOrd="0" destOrd="0" presId="urn:microsoft.com/office/officeart/2005/8/layout/hList1"/>
    <dgm:cxn modelId="{9C9D5CAC-D439-4184-987C-7737FFF550A0}" type="presParOf" srcId="{32D008B1-2673-4AFC-BB3E-64DAADD75055}" destId="{44E1665F-E236-40D2-81A1-F5EF3FFE88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20D6C-AD72-4D29-B996-4AD7C04EAF8E}" type="doc">
      <dgm:prSet loTypeId="urn:microsoft.com/office/officeart/2005/8/layout/h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6F751F6-76E6-45EB-9271-444C3277C32D}">
      <dgm:prSet/>
      <dgm:spPr/>
      <dgm:t>
        <a:bodyPr/>
        <a:lstStyle/>
        <a:p>
          <a:pPr algn="l" rtl="0"/>
          <a:r>
            <a:rPr lang="en-US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Key Features</a:t>
          </a:r>
          <a:endParaRPr lang="en-US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E70F005-4CF9-456E-BE47-0DBD22FAB978}" type="parTrans" cxnId="{8E91E862-486B-443B-BDB8-088E836CEA6C}">
      <dgm:prSet/>
      <dgm:spPr/>
      <dgm:t>
        <a:bodyPr/>
        <a:lstStyle/>
        <a:p>
          <a:endParaRPr lang="en-US"/>
        </a:p>
      </dgm:t>
    </dgm:pt>
    <dgm:pt modelId="{55286D5F-A816-4D9C-BEAB-2C95F6EC239F}" type="sibTrans" cxnId="{8E91E862-486B-443B-BDB8-088E836CEA6C}">
      <dgm:prSet/>
      <dgm:spPr/>
      <dgm:t>
        <a:bodyPr/>
        <a:lstStyle/>
        <a:p>
          <a:endParaRPr lang="en-US"/>
        </a:p>
      </dgm:t>
    </dgm:pt>
    <dgm:pt modelId="{C9705771-A1DC-44A1-BB5A-073D707C3966}">
      <dgm:prSet custT="1"/>
      <dgm:spPr/>
      <dgm:t>
        <a:bodyPr/>
        <a:lstStyle/>
        <a:p>
          <a:pPr rtl="0"/>
          <a:r>
            <a:rPr lang="en-US" sz="16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Disk protection</a:t>
          </a:r>
          <a:endParaRPr lang="en-US" sz="16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FF5C9BB-8077-4BED-98EA-8D23125657B7}" type="parTrans" cxnId="{70B22A7D-31A8-4268-8045-D854690FDDE4}">
      <dgm:prSet/>
      <dgm:spPr/>
      <dgm:t>
        <a:bodyPr/>
        <a:lstStyle/>
        <a:p>
          <a:endParaRPr lang="en-US"/>
        </a:p>
      </dgm:t>
    </dgm:pt>
    <dgm:pt modelId="{0DFCFFAE-7BD9-4DD5-B5E3-E475B6CB11D1}" type="sibTrans" cxnId="{70B22A7D-31A8-4268-8045-D854690FDDE4}">
      <dgm:prSet/>
      <dgm:spPr/>
      <dgm:t>
        <a:bodyPr/>
        <a:lstStyle/>
        <a:p>
          <a:endParaRPr lang="en-US"/>
        </a:p>
      </dgm:t>
    </dgm:pt>
    <dgm:pt modelId="{EC73E8DD-BF08-491C-94F3-DC9944E92645}">
      <dgm:prSet custT="1"/>
      <dgm:spPr/>
      <dgm:t>
        <a:bodyPr/>
        <a:lstStyle/>
        <a:p>
          <a:pPr rtl="0"/>
          <a:r>
            <a:rPr lang="en-US" sz="16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Multi-machine management</a:t>
          </a:r>
          <a:endParaRPr lang="en-US" sz="16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28BDD04-DE0E-496C-B9B0-7449A86927D5}" type="parTrans" cxnId="{156C039E-7C51-42C3-A891-2767AA885E15}">
      <dgm:prSet/>
      <dgm:spPr/>
      <dgm:t>
        <a:bodyPr/>
        <a:lstStyle/>
        <a:p>
          <a:endParaRPr lang="en-US"/>
        </a:p>
      </dgm:t>
    </dgm:pt>
    <dgm:pt modelId="{18B225D2-6EC5-44DF-BAB5-BD8D98C9FF41}" type="sibTrans" cxnId="{156C039E-7C51-42C3-A891-2767AA885E15}">
      <dgm:prSet/>
      <dgm:spPr/>
      <dgm:t>
        <a:bodyPr/>
        <a:lstStyle/>
        <a:p>
          <a:endParaRPr lang="en-US"/>
        </a:p>
      </dgm:t>
    </dgm:pt>
    <dgm:pt modelId="{99CED713-7185-4C2A-98B3-35A51B47D93E}">
      <dgm:prSet custT="1"/>
      <dgm:spPr/>
      <dgm:t>
        <a:bodyPr/>
        <a:lstStyle/>
        <a:p>
          <a:pPr rtl="0"/>
          <a:r>
            <a:rPr lang="en-US" sz="16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VDI</a:t>
          </a:r>
          <a:endParaRPr lang="en-US" sz="16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D8C597F-736A-47C7-BBBE-8C6F863138DF}" type="parTrans" cxnId="{99AE2605-BFC8-4D44-BB7F-86BAE4AF0EB4}">
      <dgm:prSet/>
      <dgm:spPr/>
      <dgm:t>
        <a:bodyPr/>
        <a:lstStyle/>
        <a:p>
          <a:endParaRPr lang="en-US"/>
        </a:p>
      </dgm:t>
    </dgm:pt>
    <dgm:pt modelId="{F336F73B-4228-4B93-9C8D-17856BFABA04}" type="sibTrans" cxnId="{99AE2605-BFC8-4D44-BB7F-86BAE4AF0EB4}">
      <dgm:prSet/>
      <dgm:spPr/>
      <dgm:t>
        <a:bodyPr/>
        <a:lstStyle/>
        <a:p>
          <a:endParaRPr lang="en-US"/>
        </a:p>
      </dgm:t>
    </dgm:pt>
    <dgm:pt modelId="{58A0A2F1-8458-4A1B-8324-64AF6E31C291}">
      <dgm:prSet custT="1"/>
      <dgm:spPr/>
      <dgm:t>
        <a:bodyPr/>
        <a:lstStyle/>
        <a:p>
          <a:pPr rtl="0"/>
          <a:r>
            <a:rPr lang="en-US" sz="16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Simplified licensing</a:t>
          </a:r>
          <a:endParaRPr lang="en-US" sz="16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0D484A06-472D-4365-A776-EB28D4CB7DEF}" type="parTrans" cxnId="{495B2912-42F1-416D-A66E-17BDC8D59C47}">
      <dgm:prSet/>
      <dgm:spPr/>
      <dgm:t>
        <a:bodyPr/>
        <a:lstStyle/>
        <a:p>
          <a:endParaRPr lang="en-US"/>
        </a:p>
      </dgm:t>
    </dgm:pt>
    <dgm:pt modelId="{B7D3DFE5-319B-4CC5-BE59-848070D53ECA}" type="sibTrans" cxnId="{495B2912-42F1-416D-A66E-17BDC8D59C47}">
      <dgm:prSet/>
      <dgm:spPr/>
      <dgm:t>
        <a:bodyPr/>
        <a:lstStyle/>
        <a:p>
          <a:endParaRPr lang="en-US"/>
        </a:p>
      </dgm:t>
    </dgm:pt>
    <dgm:pt modelId="{0B87FCF7-F3F9-48EE-9613-3FC763FFD71B}" type="pres">
      <dgm:prSet presAssocID="{36A20D6C-AD72-4D29-B996-4AD7C04EAF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008B1-2673-4AFC-BB3E-64DAADD75055}" type="pres">
      <dgm:prSet presAssocID="{46F751F6-76E6-45EB-9271-444C3277C32D}" presName="composite" presStyleCnt="0"/>
      <dgm:spPr/>
      <dgm:t>
        <a:bodyPr/>
        <a:lstStyle/>
        <a:p>
          <a:endParaRPr lang="en-US"/>
        </a:p>
      </dgm:t>
    </dgm:pt>
    <dgm:pt modelId="{AD2E6EAB-1D74-4922-A9C8-3B7EA4061F5A}" type="pres">
      <dgm:prSet presAssocID="{46F751F6-76E6-45EB-9271-444C3277C32D}" presName="parTx" presStyleLbl="alignNode1" presStyleIdx="0" presStyleCnt="1" custScaleY="54677" custLinFactNeighborY="-7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1665F-E236-40D2-81A1-F5EF3FFE8891}" type="pres">
      <dgm:prSet presAssocID="{46F751F6-76E6-45EB-9271-444C3277C32D}" presName="desTx" presStyleLbl="alignAccFollowNode1" presStyleIdx="0" presStyleCnt="1" custLinFactNeighborY="9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0ACF03-0097-419E-B0B6-AC74F0B18540}" type="presOf" srcId="{36A20D6C-AD72-4D29-B996-4AD7C04EAF8E}" destId="{0B87FCF7-F3F9-48EE-9613-3FC763FFD71B}" srcOrd="0" destOrd="0" presId="urn:microsoft.com/office/officeart/2005/8/layout/hList1"/>
    <dgm:cxn modelId="{878B5F83-ED3F-48DE-A978-FBCE37CB94CB}" type="presOf" srcId="{99CED713-7185-4C2A-98B3-35A51B47D93E}" destId="{44E1665F-E236-40D2-81A1-F5EF3FFE8891}" srcOrd="0" destOrd="1" presId="urn:microsoft.com/office/officeart/2005/8/layout/hList1"/>
    <dgm:cxn modelId="{CEE84124-AF3C-459B-A100-2B72FBA317C0}" type="presOf" srcId="{EC73E8DD-BF08-491C-94F3-DC9944E92645}" destId="{44E1665F-E236-40D2-81A1-F5EF3FFE8891}" srcOrd="0" destOrd="3" presId="urn:microsoft.com/office/officeart/2005/8/layout/hList1"/>
    <dgm:cxn modelId="{99AE2605-BFC8-4D44-BB7F-86BAE4AF0EB4}" srcId="{46F751F6-76E6-45EB-9271-444C3277C32D}" destId="{99CED713-7185-4C2A-98B3-35A51B47D93E}" srcOrd="1" destOrd="0" parTransId="{CD8C597F-736A-47C7-BBBE-8C6F863138DF}" sibTransId="{F336F73B-4228-4B93-9C8D-17856BFABA04}"/>
    <dgm:cxn modelId="{8E91E862-486B-443B-BDB8-088E836CEA6C}" srcId="{36A20D6C-AD72-4D29-B996-4AD7C04EAF8E}" destId="{46F751F6-76E6-45EB-9271-444C3277C32D}" srcOrd="0" destOrd="0" parTransId="{1E70F005-4CF9-456E-BE47-0DBD22FAB978}" sibTransId="{55286D5F-A816-4D9C-BEAB-2C95F6EC239F}"/>
    <dgm:cxn modelId="{495B2912-42F1-416D-A66E-17BDC8D59C47}" srcId="{46F751F6-76E6-45EB-9271-444C3277C32D}" destId="{58A0A2F1-8458-4A1B-8324-64AF6E31C291}" srcOrd="2" destOrd="0" parTransId="{0D484A06-472D-4365-A776-EB28D4CB7DEF}" sibTransId="{B7D3DFE5-319B-4CC5-BE59-848070D53ECA}"/>
    <dgm:cxn modelId="{1963EBD8-8A04-4FA7-AEFA-72ACFDBEDAEF}" type="presOf" srcId="{C9705771-A1DC-44A1-BB5A-073D707C3966}" destId="{44E1665F-E236-40D2-81A1-F5EF3FFE8891}" srcOrd="0" destOrd="0" presId="urn:microsoft.com/office/officeart/2005/8/layout/hList1"/>
    <dgm:cxn modelId="{DD1831AA-B394-457D-AB8D-094C04067BBE}" type="presOf" srcId="{58A0A2F1-8458-4A1B-8324-64AF6E31C291}" destId="{44E1665F-E236-40D2-81A1-F5EF3FFE8891}" srcOrd="0" destOrd="2" presId="urn:microsoft.com/office/officeart/2005/8/layout/hList1"/>
    <dgm:cxn modelId="{156C039E-7C51-42C3-A891-2767AA885E15}" srcId="{46F751F6-76E6-45EB-9271-444C3277C32D}" destId="{EC73E8DD-BF08-491C-94F3-DC9944E92645}" srcOrd="3" destOrd="0" parTransId="{F28BDD04-DE0E-496C-B9B0-7449A86927D5}" sibTransId="{18B225D2-6EC5-44DF-BAB5-BD8D98C9FF41}"/>
    <dgm:cxn modelId="{70B22A7D-31A8-4268-8045-D854690FDDE4}" srcId="{46F751F6-76E6-45EB-9271-444C3277C32D}" destId="{C9705771-A1DC-44A1-BB5A-073D707C3966}" srcOrd="0" destOrd="0" parTransId="{AFF5C9BB-8077-4BED-98EA-8D23125657B7}" sibTransId="{0DFCFFAE-7BD9-4DD5-B5E3-E475B6CB11D1}"/>
    <dgm:cxn modelId="{6DF8B284-74C6-431A-B2D0-2870CF169E2A}" type="presOf" srcId="{46F751F6-76E6-45EB-9271-444C3277C32D}" destId="{AD2E6EAB-1D74-4922-A9C8-3B7EA4061F5A}" srcOrd="0" destOrd="0" presId="urn:microsoft.com/office/officeart/2005/8/layout/hList1"/>
    <dgm:cxn modelId="{28EE0AB8-DBAB-4998-9883-80F90EF38A0E}" type="presParOf" srcId="{0B87FCF7-F3F9-48EE-9613-3FC763FFD71B}" destId="{32D008B1-2673-4AFC-BB3E-64DAADD75055}" srcOrd="0" destOrd="0" presId="urn:microsoft.com/office/officeart/2005/8/layout/hList1"/>
    <dgm:cxn modelId="{07B811C3-911E-40FE-A8C3-EEA296ADE489}" type="presParOf" srcId="{32D008B1-2673-4AFC-BB3E-64DAADD75055}" destId="{AD2E6EAB-1D74-4922-A9C8-3B7EA4061F5A}" srcOrd="0" destOrd="0" presId="urn:microsoft.com/office/officeart/2005/8/layout/hList1"/>
    <dgm:cxn modelId="{2BAEAC83-1B85-459A-B9DF-FC53A112A8E9}" type="presParOf" srcId="{32D008B1-2673-4AFC-BB3E-64DAADD75055}" destId="{44E1665F-E236-40D2-81A1-F5EF3FFE88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847CB-D58B-4C58-B46E-11F09247314A}">
      <dsp:nvSpPr>
        <dsp:cNvPr id="0" name=""/>
        <dsp:cNvSpPr/>
      </dsp:nvSpPr>
      <dsp:spPr>
        <a:xfrm rot="16200000">
          <a:off x="2179" y="331"/>
          <a:ext cx="1865788" cy="1866236"/>
        </a:xfrm>
        <a:prstGeom prst="up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5400000">
        <a:off x="328469" y="467001"/>
        <a:ext cx="1539723" cy="932894"/>
      </dsp:txXfrm>
    </dsp:sp>
    <dsp:sp modelId="{90DD8C57-574B-4BDE-B9DE-01D683FB75E3}">
      <dsp:nvSpPr>
        <dsp:cNvPr id="0" name=""/>
        <dsp:cNvSpPr/>
      </dsp:nvSpPr>
      <dsp:spPr>
        <a:xfrm rot="5400000">
          <a:off x="4875833" y="887"/>
          <a:ext cx="1865788" cy="1866236"/>
        </a:xfrm>
        <a:prstGeom prst="up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b="1" kern="1200" dirty="0"/>
        </a:p>
      </dsp:txBody>
      <dsp:txXfrm rot="-5400000">
        <a:off x="4875610" y="467558"/>
        <a:ext cx="1539723" cy="932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6EAB-1D74-4922-A9C8-3B7EA4061F5A}">
      <dsp:nvSpPr>
        <dsp:cNvPr id="0" name=""/>
        <dsp:cNvSpPr/>
      </dsp:nvSpPr>
      <dsp:spPr>
        <a:xfrm>
          <a:off x="0" y="157163"/>
          <a:ext cx="3049909" cy="4320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Key Features</a:t>
          </a:r>
          <a:endParaRPr lang="en-US" sz="18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0" y="157163"/>
        <a:ext cx="3049909" cy="432000"/>
      </dsp:txXfrm>
    </dsp:sp>
    <dsp:sp modelId="{44E1665F-E236-40D2-81A1-F5EF3FFE8891}">
      <dsp:nvSpPr>
        <dsp:cNvPr id="0" name=""/>
        <dsp:cNvSpPr/>
      </dsp:nvSpPr>
      <dsp:spPr>
        <a:xfrm>
          <a:off x="0" y="535541"/>
          <a:ext cx="3049909" cy="26600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Visibility &amp; control over stations</a:t>
          </a:r>
          <a:endParaRPr lang="en-US" sz="15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View real-time activity</a:t>
          </a:r>
          <a:endParaRPr lang="en-US" sz="15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Block stations</a:t>
          </a:r>
          <a:endParaRPr lang="en-US" sz="15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Project stations</a:t>
          </a:r>
          <a:endParaRPr lang="en-US" sz="15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Launch and close apps</a:t>
          </a:r>
          <a:endParaRPr lang="en-US" sz="15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Limit Web site browsing</a:t>
          </a:r>
          <a:endParaRPr lang="en-US" sz="15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Chat</a:t>
          </a:r>
          <a:endParaRPr lang="en-US" sz="15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Manage across devices: desktops, laptops, tablets</a:t>
          </a:r>
          <a:endParaRPr lang="en-US" sz="15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0" y="535541"/>
        <a:ext cx="3049909" cy="2660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6EAB-1D74-4922-A9C8-3B7EA4061F5A}">
      <dsp:nvSpPr>
        <dsp:cNvPr id="0" name=""/>
        <dsp:cNvSpPr/>
      </dsp:nvSpPr>
      <dsp:spPr>
        <a:xfrm>
          <a:off x="0" y="619083"/>
          <a:ext cx="2035175" cy="34643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Key Features</a:t>
          </a:r>
          <a:endParaRPr lang="en-US" sz="14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0" y="619083"/>
        <a:ext cx="2035175" cy="346433"/>
      </dsp:txXfrm>
    </dsp:sp>
    <dsp:sp modelId="{44E1665F-E236-40D2-81A1-F5EF3FFE8891}">
      <dsp:nvSpPr>
        <dsp:cNvPr id="0" name=""/>
        <dsp:cNvSpPr/>
      </dsp:nvSpPr>
      <dsp:spPr>
        <a:xfrm>
          <a:off x="0" y="1040318"/>
          <a:ext cx="2035175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Disk protection</a:t>
          </a:r>
          <a:endParaRPr lang="en-US" sz="16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VDI</a:t>
          </a:r>
          <a:endParaRPr lang="en-US" sz="16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Simplified licensing</a:t>
          </a:r>
          <a:endParaRPr lang="en-US" sz="16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Multi-machine management</a:t>
          </a:r>
          <a:endParaRPr lang="en-US" sz="16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0" y="1040318"/>
        <a:ext cx="2035175" cy="181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35B3B92-95B5-4804-8FFA-DAD98940067D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6A52D4E-C637-45E0-BE1F-6289A9220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6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925A24-7CB5-42B0-A3B9-70436EFD11AE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2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6825DB8-9955-4D1D-A30F-D18E941D5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28863" y="533400"/>
            <a:ext cx="4732337" cy="26622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AAFE6B4E-61AF-46DF-80E2-04FF1C309ADE}" type="slidenum">
              <a:rPr lang="en-US">
                <a:latin typeface="Calibri" pitchFamily="34" charset="0"/>
              </a:rPr>
              <a:pPr eaLnBrk="1" hangingPunct="1"/>
              <a:t>1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2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questions</a:t>
            </a:r>
            <a:r>
              <a:rPr lang="en-US" baseline="0" dirty="0" smtClean="0"/>
              <a:t> around designing a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classroom. There is no real standard for it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5DB8-9955-4D1D-A30F-D18E941D57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7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solution to this is </a:t>
            </a:r>
            <a:r>
              <a:rPr lang="en-US" baseline="0" dirty="0" smtClean="0"/>
              <a:t>Direct Virtualization…..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5DB8-9955-4D1D-A30F-D18E941D57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0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snapshot</a:t>
            </a:r>
            <a:r>
              <a:rPr lang="en-US" baseline="0" dirty="0" smtClean="0"/>
              <a:t> of the market today: </a:t>
            </a:r>
          </a:p>
          <a:p>
            <a:endParaRPr lang="en-US" baseline="0" dirty="0" smtClean="0"/>
          </a:p>
          <a:p>
            <a:pPr marL="176679" indent="-176679">
              <a:buFontTx/>
              <a:buChar char="-"/>
            </a:pPr>
            <a:r>
              <a:rPr lang="en-US" baseline="0" dirty="0" smtClean="0"/>
              <a:t>You have HP, who just abandoned their MultiSeat solution. Simply, put: solutions like these cannibalize their business and they’d rather sell 10 computers than one. </a:t>
            </a:r>
          </a:p>
          <a:p>
            <a:pPr marL="176679" indent="-176679">
              <a:buFontTx/>
              <a:buChar char="-"/>
            </a:pPr>
            <a:r>
              <a:rPr lang="en-US" baseline="0" dirty="0" smtClean="0"/>
              <a:t>On the other side, you have thin-client manufacturers who are happy to keep selling $200 and $300 devices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5DB8-9955-4D1D-A30F-D18E941D57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9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27275" y="533400"/>
            <a:ext cx="4735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Aft>
                <a:spcPts val="618"/>
              </a:spcAft>
            </a:pPr>
            <a:r>
              <a:rPr lang="en-US" sz="1100" dirty="0"/>
              <a:t>One interesting story that validates this:</a:t>
            </a:r>
          </a:p>
          <a:p>
            <a:pPr>
              <a:lnSpc>
                <a:spcPct val="105000"/>
              </a:lnSpc>
              <a:spcAft>
                <a:spcPts val="618"/>
              </a:spcAft>
            </a:pPr>
            <a:endParaRPr lang="en-US" sz="11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65538" indent="-294438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77751" indent="-2355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48851" indent="-2355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119952" indent="-2355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D022473-9FCF-4A7A-BF9B-51C9AE04203F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3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27275" y="533400"/>
            <a:ext cx="4735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Aft>
                <a:spcPts val="618"/>
              </a:spcAft>
            </a:pPr>
            <a:r>
              <a:rPr lang="en-US" sz="1100" dirty="0"/>
              <a:t>One interesting story that validates this:</a:t>
            </a:r>
          </a:p>
          <a:p>
            <a:pPr>
              <a:lnSpc>
                <a:spcPct val="105000"/>
              </a:lnSpc>
              <a:spcAft>
                <a:spcPts val="618"/>
              </a:spcAft>
            </a:pPr>
            <a:endParaRPr lang="en-US" sz="11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65538" indent="-294438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77751" indent="-2355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48851" indent="-2355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119952" indent="-2355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D022473-9FCF-4A7A-BF9B-51C9AE04203F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1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solution to this is </a:t>
            </a:r>
            <a:r>
              <a:rPr lang="en-US" baseline="0" dirty="0" smtClean="0"/>
              <a:t>Direct Virtualization…..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5DB8-9955-4D1D-A30F-D18E941D57A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711-5910-4E09-A7ED-1A970D650A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rgbClr val="003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2511"/>
            <a:fld id="{459A8DC0-2304-4BFD-8A21-77B4EA3A7664}" type="datetime1">
              <a:rPr lang="en-US" sz="1343" smtClean="0">
                <a:solidFill>
                  <a:srgbClr val="FFFFFF"/>
                </a:solidFill>
              </a:rPr>
              <a:t>10/13/2016</a:t>
            </a:fld>
            <a:endParaRPr lang="en-US" sz="1343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2511"/>
            <a:r>
              <a:rPr lang="en-US" sz="1343" smtClean="0">
                <a:solidFill>
                  <a:srgbClr val="FFFFFF"/>
                </a:solidFill>
              </a:rPr>
              <a:t>confidential</a:t>
            </a:r>
            <a:endParaRPr lang="en-US" sz="1343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2511"/>
            <a:fld id="{3708CF4A-B12A-B248-B95C-21D06466A0C6}" type="slidenum">
              <a:rPr lang="en-US" sz="1343" smtClean="0">
                <a:solidFill>
                  <a:srgbClr val="FFFFFF"/>
                </a:solidFill>
              </a:rPr>
              <a:pPr defTabSz="682511"/>
              <a:t>‹#›</a:t>
            </a:fld>
            <a:endParaRPr lang="en-US" sz="1343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0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591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2511"/>
            <a:fld id="{2883AECC-CAA1-452D-889A-FF1232994C5D}" type="datetime1">
              <a:rPr lang="en-US" sz="1343" smtClean="0">
                <a:solidFill>
                  <a:srgbClr val="FFFFFF"/>
                </a:solidFill>
              </a:rPr>
              <a:t>10/13/2016</a:t>
            </a:fld>
            <a:endParaRPr lang="en-US" sz="1343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2511"/>
            <a:r>
              <a:rPr lang="en-US" sz="1343" smtClean="0">
                <a:solidFill>
                  <a:srgbClr val="FFFFFF"/>
                </a:solidFill>
              </a:rPr>
              <a:t>confidential</a:t>
            </a:r>
            <a:endParaRPr lang="en-US" sz="1343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2511"/>
            <a:fld id="{BD08D349-FE01-46F8-ACBD-9A3A35DCF7C3}" type="slidenum">
              <a:rPr lang="en-US" sz="1343" smtClean="0">
                <a:solidFill>
                  <a:srgbClr val="FFFFFF"/>
                </a:solidFill>
              </a:rPr>
              <a:pPr defTabSz="682511"/>
              <a:t>‹#›</a:t>
            </a:fld>
            <a:endParaRPr lang="en-US" sz="134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7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Templat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nAzure_rgb_Wht_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81" y="4723456"/>
            <a:ext cx="1277391" cy="306493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648610" y="5418784"/>
            <a:ext cx="322597" cy="171127"/>
          </a:xfrm>
          <a:prstGeom prst="rect">
            <a:avLst/>
          </a:prstGeom>
        </p:spPr>
        <p:txBody>
          <a:bodyPr lIns="67199" tIns="33599" rIns="67199" bIns="33599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88" dirty="0" smtClean="0">
                <a:solidFill>
                  <a:srgbClr val="FFFFFF"/>
                </a:solidFill>
              </a:rPr>
              <a:t>3</a:t>
            </a:r>
            <a:endParaRPr lang="en-US" sz="588" dirty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0191" y="217133"/>
            <a:ext cx="8741880" cy="607041"/>
          </a:xfrm>
        </p:spPr>
        <p:txBody>
          <a:bodyPr/>
          <a:lstStyle>
            <a:lvl1pPr>
              <a:defRPr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00195" y="756467"/>
            <a:ext cx="8741876" cy="538850"/>
          </a:xfrm>
          <a:noFill/>
        </p:spPr>
        <p:txBody>
          <a:bodyPr lIns="146290" tIns="109717" rIns="146290" bIns="109717">
            <a:noAutofit/>
          </a:bodyPr>
          <a:lstStyle>
            <a:lvl1pPr marL="0" indent="0">
              <a:spcBef>
                <a:spcPts val="0"/>
              </a:spcBef>
              <a:buNone/>
              <a:defRPr sz="2058" spc="0" baseline="0">
                <a:solidFill>
                  <a:srgbClr val="0054A6">
                    <a:alpha val="99000"/>
                  </a:srgb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942419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50427"/>
            <a:ext cx="5878286" cy="397055"/>
          </a:xfrm>
        </p:spPr>
        <p:txBody>
          <a:bodyPr lIns="0" rIns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2511"/>
            <a:r>
              <a:rPr lang="en-US" sz="1343" smtClean="0">
                <a:solidFill>
                  <a:srgbClr val="505050"/>
                </a:solidFill>
              </a:rPr>
              <a:t>confidential</a:t>
            </a:r>
            <a:endParaRPr lang="en-US" sz="1343" dirty="0">
              <a:solidFill>
                <a:srgbClr val="505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2511"/>
            <a:fld id="{77A80767-0168-4202-AF54-9FDB461E3B29}" type="slidenum">
              <a:rPr lang="en-US" sz="1343" smtClean="0">
                <a:gradFill>
                  <a:gsLst>
                    <a:gs pos="5000">
                      <a:srgbClr val="505050"/>
                    </a:gs>
                    <a:gs pos="31000">
                      <a:srgbClr val="505050"/>
                    </a:gs>
                  </a:gsLst>
                  <a:lin ang="5400000" scaled="0"/>
                </a:gradFill>
              </a:rPr>
              <a:pPr defTabSz="682511"/>
              <a:t>‹#›</a:t>
            </a:fld>
            <a:endParaRPr lang="en-US" sz="1343" dirty="0">
              <a:gradFill>
                <a:gsLst>
                  <a:gs pos="5000">
                    <a:srgbClr val="505050"/>
                  </a:gs>
                  <a:gs pos="31000">
                    <a:srgbClr val="505050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41572" y="50427"/>
            <a:ext cx="2939143" cy="233796"/>
          </a:xfrm>
        </p:spPr>
        <p:txBody>
          <a:bodyPr vert="horz" wrap="square" lIns="127337" tIns="79586" rIns="127337" bIns="79586" rtlCol="0" anchor="t">
            <a:noAutofit/>
          </a:bodyPr>
          <a:lstStyle>
            <a:lvl1pPr marL="0" indent="0" algn="r">
              <a:buFontTx/>
              <a:buNone/>
              <a:defRPr lang="en-US" sz="736" b="0" cap="none" dirty="0">
                <a:ln w="3175">
                  <a:noFill/>
                </a:ln>
                <a:solidFill>
                  <a:srgbClr val="000000"/>
                </a:solidFill>
                <a:effectLst/>
                <a:latin typeface="+mn-lt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Presenter: First Name, Last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2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50427"/>
            <a:ext cx="5878286" cy="397055"/>
          </a:xfrm>
        </p:spPr>
        <p:txBody>
          <a:bodyPr lIns="0" rIns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2511"/>
            <a:r>
              <a:rPr lang="en-US" sz="1343" smtClean="0">
                <a:solidFill>
                  <a:srgbClr val="505050"/>
                </a:solidFill>
              </a:rPr>
              <a:t>confidential</a:t>
            </a:r>
            <a:endParaRPr lang="en-US" sz="1343" dirty="0">
              <a:solidFill>
                <a:srgbClr val="505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2511"/>
            <a:fld id="{77A80767-0168-4202-AF54-9FDB461E3B29}" type="slidenum">
              <a:rPr lang="en-US" sz="1343" smtClean="0">
                <a:gradFill>
                  <a:gsLst>
                    <a:gs pos="5000">
                      <a:srgbClr val="505050"/>
                    </a:gs>
                    <a:gs pos="31000">
                      <a:srgbClr val="505050"/>
                    </a:gs>
                  </a:gsLst>
                  <a:lin ang="5400000" scaled="0"/>
                </a:gradFill>
              </a:rPr>
              <a:pPr defTabSz="682511"/>
              <a:t>‹#›</a:t>
            </a:fld>
            <a:endParaRPr lang="en-US" sz="1343" dirty="0">
              <a:gradFill>
                <a:gsLst>
                  <a:gs pos="5000">
                    <a:srgbClr val="505050"/>
                  </a:gs>
                  <a:gs pos="31000">
                    <a:srgbClr val="505050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41572" y="50427"/>
            <a:ext cx="2939143" cy="233796"/>
          </a:xfrm>
        </p:spPr>
        <p:txBody>
          <a:bodyPr vert="horz" wrap="square" lIns="127337" tIns="79586" rIns="127337" bIns="79586" rtlCol="0" anchor="t">
            <a:noAutofit/>
          </a:bodyPr>
          <a:lstStyle>
            <a:lvl1pPr marL="0" indent="0" algn="r">
              <a:buFontTx/>
              <a:buNone/>
              <a:defRPr lang="en-US" sz="736" b="0" cap="none" dirty="0">
                <a:ln w="3175">
                  <a:noFill/>
                </a:ln>
                <a:solidFill>
                  <a:srgbClr val="000000"/>
                </a:solidFill>
                <a:effectLst/>
                <a:latin typeface="+mn-lt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Presenter: First Name, Last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42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50427"/>
            <a:ext cx="5878286" cy="397055"/>
          </a:xfrm>
        </p:spPr>
        <p:txBody>
          <a:bodyPr lIns="0" rIns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2511"/>
            <a:r>
              <a:rPr lang="en-US" sz="1343" smtClean="0">
                <a:solidFill>
                  <a:srgbClr val="505050"/>
                </a:solidFill>
              </a:rPr>
              <a:t>confidential</a:t>
            </a:r>
            <a:endParaRPr lang="en-US" sz="1343" dirty="0">
              <a:solidFill>
                <a:srgbClr val="505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2511"/>
            <a:fld id="{77A80767-0168-4202-AF54-9FDB461E3B29}" type="slidenum">
              <a:rPr lang="en-US" sz="1343" smtClean="0">
                <a:gradFill>
                  <a:gsLst>
                    <a:gs pos="5000">
                      <a:srgbClr val="505050"/>
                    </a:gs>
                    <a:gs pos="31000">
                      <a:srgbClr val="505050"/>
                    </a:gs>
                  </a:gsLst>
                  <a:lin ang="5400000" scaled="0"/>
                </a:gradFill>
              </a:rPr>
              <a:pPr defTabSz="682511"/>
              <a:t>‹#›</a:t>
            </a:fld>
            <a:endParaRPr lang="en-US" sz="1343" dirty="0">
              <a:gradFill>
                <a:gsLst>
                  <a:gs pos="5000">
                    <a:srgbClr val="505050"/>
                  </a:gs>
                  <a:gs pos="31000">
                    <a:srgbClr val="505050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41572" y="50427"/>
            <a:ext cx="2939143" cy="233796"/>
          </a:xfrm>
        </p:spPr>
        <p:txBody>
          <a:bodyPr vert="horz" wrap="square" lIns="127337" tIns="79586" rIns="127337" bIns="79586" rtlCol="0" anchor="t">
            <a:noAutofit/>
          </a:bodyPr>
          <a:lstStyle>
            <a:lvl1pPr marL="0" indent="0" algn="r">
              <a:buFontTx/>
              <a:buNone/>
              <a:defRPr lang="en-US" sz="736" b="0" cap="none" dirty="0">
                <a:ln w="3175">
                  <a:noFill/>
                </a:ln>
                <a:solidFill>
                  <a:srgbClr val="000000"/>
                </a:solidFill>
                <a:effectLst/>
                <a:latin typeface="+mn-lt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Presenter: First Name, Last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9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86EB-571B-4F8A-9F21-09E24CFC2F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F673-54D3-462A-A56B-947597BCA1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 userDrawn="1"/>
        </p:nvSpPr>
        <p:spPr bwMode="auto">
          <a:xfrm flipV="1">
            <a:off x="457200" y="4743455"/>
            <a:ext cx="5410200" cy="21431"/>
          </a:xfrm>
          <a:prstGeom prst="line">
            <a:avLst/>
          </a:prstGeom>
          <a:ln w="1905">
            <a:solidFill>
              <a:schemeClr val="bg1">
                <a:lumMod val="9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5"/>
            <a:ext cx="2743200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8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3"/>
            <a:ext cx="9143533" cy="51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1563129"/>
            <a:ext cx="4033912" cy="336207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7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1851"/>
            <a:ext cx="4035079" cy="201852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580371"/>
            <a:ext cx="4035079" cy="1344828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6992" y="353343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3"/>
            <a:ext cx="9143533" cy="51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1563129"/>
            <a:ext cx="4033912" cy="336207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7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18301"/>
            <a:ext cx="1344637" cy="1344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1851"/>
            <a:ext cx="4035079" cy="201852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580371"/>
            <a:ext cx="4035079" cy="1344828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65185" y="4546066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9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511"/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052560" y="0"/>
            <a:ext cx="9144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511"/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511"/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52060"/>
            <a:ext cx="9144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511"/>
            <a:endParaRPr lang="en-US" sz="182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8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50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143958-F6DE-4610-A445-CD1A5BAF7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8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1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5" r:id="rId3"/>
    <p:sldLayoutId id="2147483746" r:id="rId4"/>
    <p:sldLayoutId id="2147483753" r:id="rId5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17135"/>
            <a:ext cx="8741880" cy="674749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891885"/>
            <a:ext cx="874014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2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61" r:id="rId5"/>
    <p:sldLayoutId id="2147483762" r:id="rId6"/>
    <p:sldLayoutId id="2147483764" r:id="rId7"/>
    <p:sldLayoutId id="2147483765" r:id="rId8"/>
    <p:sldLayoutId id="2147483766" r:id="rId9"/>
    <p:sldLayoutId id="2147483767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68587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46" marR="0" indent="-252146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81" marR="0" indent="-177435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39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37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534" marR="0" indent="-168097" algn="l" defTabSz="68587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158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97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2034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73" indent="-171469" algn="l" defTabSz="68587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38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76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814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751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90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627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565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504" algn="l" defTabSz="68587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5" y="1632530"/>
            <a:ext cx="9825672" cy="4179690"/>
          </a:xfrm>
          <a:prstGeom prst="rect">
            <a:avLst/>
          </a:prstGeom>
        </p:spPr>
      </p:pic>
      <p:grpSp>
        <p:nvGrpSpPr>
          <p:cNvPr id="6" name="Banner"/>
          <p:cNvGrpSpPr/>
          <p:nvPr/>
        </p:nvGrpSpPr>
        <p:grpSpPr>
          <a:xfrm>
            <a:off x="-38744" y="3173518"/>
            <a:ext cx="9144000" cy="1593746"/>
            <a:chOff x="0" y="2339439"/>
            <a:chExt cx="9144000" cy="2461161"/>
          </a:xfrm>
        </p:grpSpPr>
        <p:sp>
          <p:nvSpPr>
            <p:cNvPr id="8" name="Rectangle 7"/>
            <p:cNvSpPr/>
            <p:nvPr/>
          </p:nvSpPr>
          <p:spPr>
            <a:xfrm>
              <a:off x="0" y="2339439"/>
              <a:ext cx="9144000" cy="2461161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557" y="3015409"/>
              <a:ext cx="8954886" cy="109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Segoe UI Light" pitchFamily="34" charset="0"/>
                </a:rPr>
                <a:t>The HUB 400: enterprise force multiplier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6"/>
          <a:stretch/>
        </p:blipFill>
        <p:spPr>
          <a:xfrm>
            <a:off x="162296" y="146531"/>
            <a:ext cx="2362200" cy="589739"/>
          </a:xfrm>
          <a:prstGeom prst="rect">
            <a:avLst/>
          </a:prstGeom>
          <a:effectLst/>
        </p:spPr>
      </p:pic>
      <p:pic>
        <p:nvPicPr>
          <p:cNvPr id="1026" name="Picture 2" descr="http://www.recklessnewmedia.com/blog/wp-content/uploads/2012/08/New-Microsoft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822" y="222903"/>
            <a:ext cx="1486422" cy="3657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anner"/>
          <p:cNvGrpSpPr/>
          <p:nvPr/>
        </p:nvGrpSpPr>
        <p:grpSpPr>
          <a:xfrm>
            <a:off x="0" y="3224150"/>
            <a:ext cx="9144000" cy="1600200"/>
            <a:chOff x="0" y="320040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" y="3556459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  <a:latin typeface="Segoe UI Light" pitchFamily="34" charset="0"/>
                </a:rPr>
                <a:t>TCO: 1,000 store rollout</a:t>
              </a:r>
              <a:endParaRPr lang="en-US" sz="48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pic>
        <p:nvPicPr>
          <p:cNvPr id="10" name="Right Arrow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300" y="3813876"/>
            <a:ext cx="622300" cy="6223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4653948" cy="321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48" y="0"/>
            <a:ext cx="4490052" cy="3217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617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72" y="1632530"/>
            <a:ext cx="9825672" cy="4179690"/>
          </a:xfrm>
          <a:prstGeom prst="rect">
            <a:avLst/>
          </a:prstGeom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0975" y="2094007"/>
            <a:ext cx="8782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Marty Ramos </a:t>
            </a:r>
          </a:p>
          <a:p>
            <a:r>
              <a:rPr lang="en-US" sz="2000" dirty="0" smtClean="0"/>
              <a:t>CTO, Microsoft Retail Experience Center</a:t>
            </a:r>
          </a:p>
        </p:txBody>
      </p:sp>
      <p:grpSp>
        <p:nvGrpSpPr>
          <p:cNvPr id="5" name="Banner"/>
          <p:cNvGrpSpPr/>
          <p:nvPr/>
        </p:nvGrpSpPr>
        <p:grpSpPr>
          <a:xfrm>
            <a:off x="0" y="3188525"/>
            <a:ext cx="9144000" cy="1600200"/>
            <a:chOff x="0" y="320040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3680611"/>
              <a:ext cx="8610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solidFill>
                    <a:schemeClr val="bg1"/>
                  </a:solidFill>
                  <a:latin typeface="Segoe UI Light" pitchFamily="34" charset="0"/>
                </a:rPr>
                <a:t>Microsoft</a:t>
              </a:r>
              <a:r>
                <a:rPr lang="en-US" sz="4200" dirty="0" smtClean="0">
                  <a:solidFill>
                    <a:schemeClr val="bg1"/>
                  </a:solidFill>
                  <a:latin typeface="Segoe UI Light" pitchFamily="34" charset="0"/>
                </a:rPr>
                <a:t> Retail Experience Center</a:t>
              </a:r>
              <a:endParaRPr lang="en-US" sz="42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pic>
        <p:nvPicPr>
          <p:cNvPr id="10" name="Right Arrow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300" y="3778251"/>
            <a:ext cx="622300" cy="62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725" y="900182"/>
            <a:ext cx="862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“The HUB is a superb option for retail environments.”  </a:t>
            </a:r>
          </a:p>
        </p:txBody>
      </p:sp>
    </p:spTree>
    <p:extLst>
      <p:ext uri="{BB962C8B-B14F-4D97-AF65-F5344CB8AC3E}">
        <p14:creationId xmlns:p14="http://schemas.microsoft.com/office/powerpoint/2010/main" val="3993649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4852988"/>
            <a:ext cx="2847975" cy="273844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1" y="-277"/>
            <a:ext cx="5029200" cy="5158485"/>
          </a:xfrm>
          <a:prstGeom prst="rect">
            <a:avLst/>
          </a:prstGeom>
        </p:spPr>
      </p:pic>
      <p:sp>
        <p:nvSpPr>
          <p:cNvPr id="20" name="Explosion 2 19"/>
          <p:cNvSpPr/>
          <p:nvPr/>
        </p:nvSpPr>
        <p:spPr bwMode="auto">
          <a:xfrm>
            <a:off x="5963997" y="271872"/>
            <a:ext cx="3124200" cy="1872900"/>
          </a:xfrm>
          <a:prstGeom prst="irregularSeal2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App </a:t>
            </a:r>
            <a:r>
              <a:rPr lang="en-US" sz="14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compat</a:t>
            </a:r>
            <a:r>
              <a:rPr lang="en-US" sz="1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win vs. </a:t>
            </a:r>
            <a:endParaRPr lang="en-US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>
              <a:defRPr/>
            </a:pPr>
            <a:r>
              <a:rPr lang="en-US" sz="1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Citrix + </a:t>
            </a:r>
            <a:r>
              <a:rPr lang="en-US" sz="14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Vmware</a:t>
            </a:r>
            <a:endParaRPr lang="en-US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3" name="Banner"/>
          <p:cNvGrpSpPr/>
          <p:nvPr/>
        </p:nvGrpSpPr>
        <p:grpSpPr>
          <a:xfrm>
            <a:off x="0" y="3526632"/>
            <a:ext cx="9144000" cy="1600200"/>
            <a:chOff x="0" y="3200400"/>
            <a:chExt cx="9144000" cy="1600200"/>
          </a:xfrm>
        </p:grpSpPr>
        <p:sp>
          <p:nvSpPr>
            <p:cNvPr id="24" name="Rectangle 23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5750" y="3569554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  <a:latin typeface="Segoe UI Light" pitchFamily="34" charset="0"/>
                </a:rPr>
                <a:t>Daimler Trucks North America</a:t>
              </a:r>
              <a:endParaRPr lang="en-US" sz="48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820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"/>
          <a:stretch/>
        </p:blipFill>
        <p:spPr>
          <a:xfrm>
            <a:off x="-182075" y="1727780"/>
            <a:ext cx="9326075" cy="4179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5" y="3314704"/>
            <a:ext cx="8229599" cy="1316677"/>
          </a:xfrm>
          <a:prstGeom prst="rect">
            <a:avLst/>
          </a:prstGeom>
          <a:gradFill>
            <a:gsLst>
              <a:gs pos="100000">
                <a:srgbClr val="A3C4FF"/>
              </a:gs>
              <a:gs pos="0">
                <a:schemeClr val="tx2">
                  <a:lumMod val="60000"/>
                  <a:lumOff val="40000"/>
                </a:schemeClr>
              </a:gs>
              <a:gs pos="75000">
                <a:srgbClr val="E5EEFF"/>
              </a:gs>
            </a:gsLst>
            <a:lin ang="16200000" scaled="1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82880" tIns="228600" rIns="18288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400" b="1" dirty="0">
              <a:solidFill>
                <a:srgbClr val="000000"/>
              </a:solidFill>
              <a:latin typeface="Segoe Light"/>
              <a:cs typeface="Segoe U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4514852"/>
            <a:ext cx="7315200" cy="1191"/>
          </a:xfrm>
          <a:prstGeom prst="line">
            <a:avLst/>
          </a:prstGeom>
          <a:ln>
            <a:solidFill>
              <a:srgbClr val="FFA6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709622" y="3275422"/>
            <a:ext cx="814387" cy="612861"/>
            <a:chOff x="709353" y="5586153"/>
            <a:chExt cx="814647" cy="817409"/>
          </a:xfrm>
        </p:grpSpPr>
        <p:sp>
          <p:nvSpPr>
            <p:cNvPr id="9" name="Oval 8"/>
            <p:cNvSpPr/>
            <p:nvPr/>
          </p:nvSpPr>
          <p:spPr bwMode="auto">
            <a:xfrm>
              <a:off x="709353" y="5586153"/>
              <a:ext cx="814647" cy="814647"/>
            </a:xfrm>
            <a:prstGeom prst="ellipse">
              <a:avLst/>
            </a:prstGeom>
            <a:noFill/>
            <a:ln w="158750">
              <a:gradFill>
                <a:gsLst>
                  <a:gs pos="0">
                    <a:schemeClr val="accent1">
                      <a:lumMod val="75000"/>
                    </a:schemeClr>
                  </a:gs>
                  <a:gs pos="46000">
                    <a:srgbClr val="FFA615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0"/>
              </a:gradFill>
              <a:headEnd type="none" w="med" len="med"/>
              <a:tailEnd type="none" w="med" len="med"/>
            </a:ln>
            <a:effectLst>
              <a:outerShdw blurRad="101600" dist="165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sz="2400" dirty="0">
                <a:solidFill>
                  <a:prstClr val="white"/>
                </a:solidFill>
                <a:latin typeface="Segoe Ligh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09353" y="5586153"/>
              <a:ext cx="814647" cy="814647"/>
            </a:xfrm>
            <a:prstGeom prst="ellipse">
              <a:avLst/>
            </a:prstGeom>
            <a:gradFill>
              <a:gsLst>
                <a:gs pos="0">
                  <a:schemeClr val="tx1">
                    <a:alpha val="21000"/>
                  </a:schemeClr>
                </a:gs>
                <a:gs pos="72000">
                  <a:srgbClr val="FFA615">
                    <a:alpha val="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5875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sz="2400" dirty="0">
                <a:solidFill>
                  <a:prstClr val="white"/>
                </a:solidFill>
                <a:latin typeface="Segoe Light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843951" y="5738552"/>
              <a:ext cx="533400" cy="6650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5400000" algn="t" rotWithShape="0">
                <a:prstClr val="black">
                  <a:alpha val="23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457200" indent="-457200" defTabSz="914363">
                <a:lnSpc>
                  <a:spcPct val="90000"/>
                </a:lnSpc>
                <a:spcBef>
                  <a:spcPct val="20000"/>
                </a:spcBef>
                <a:buClr>
                  <a:srgbClr val="FFA615"/>
                </a:buClr>
                <a:buSzPct val="130000"/>
                <a:buFont typeface="Arial" charset="0"/>
                <a:buNone/>
                <a:defRPr/>
              </a:pPr>
              <a:r>
                <a:rPr lang="en-US" sz="3600" spc="-840" dirty="0">
                  <a:solidFill>
                    <a:prstClr val="white"/>
                  </a:solidFill>
                  <a:latin typeface="Segoe Light" pitchFamily="34" charset="0"/>
                </a:rPr>
                <a:t>&gt;&gt;</a:t>
              </a: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0" y="775298"/>
            <a:ext cx="6324600" cy="2400300"/>
          </a:xfrm>
          <a:prstGeom prst="rect">
            <a:avLst/>
          </a:prstGeom>
          <a:gradFill>
            <a:gsLst>
              <a:gs pos="100000">
                <a:srgbClr val="A3C4FF"/>
              </a:gs>
              <a:gs pos="0">
                <a:schemeClr val="tx2">
                  <a:lumMod val="60000"/>
                  <a:lumOff val="40000"/>
                </a:schemeClr>
              </a:gs>
              <a:gs pos="75000">
                <a:srgbClr val="E5EEFF"/>
              </a:gs>
            </a:gsLst>
            <a:lin ang="16200000" scaled="1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82880" tIns="228600" rIns="182880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400" b="1" dirty="0">
              <a:solidFill>
                <a:srgbClr val="000000"/>
              </a:solidFill>
              <a:latin typeface="Segoe Light"/>
              <a:cs typeface="Segoe UI" pitchFamily="34" charset="0"/>
            </a:endParaRPr>
          </a:p>
        </p:txBody>
      </p:sp>
      <p:sp>
        <p:nvSpPr>
          <p:cNvPr id="13323" name="Rectangle 16"/>
          <p:cNvSpPr>
            <a:spLocks noChangeArrowheads="1"/>
          </p:cNvSpPr>
          <p:nvPr/>
        </p:nvSpPr>
        <p:spPr bwMode="auto">
          <a:xfrm>
            <a:off x="1828799" y="3314704"/>
            <a:ext cx="699247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Segoe Light"/>
              </a:rPr>
              <a:t>“W</a:t>
            </a:r>
            <a:r>
              <a:rPr lang="en-US" sz="2000" dirty="0" smtClean="0">
                <a:solidFill>
                  <a:srgbClr val="000000"/>
                </a:solidFill>
                <a:latin typeface="Segoe Light"/>
              </a:rPr>
              <a:t>e saved </a:t>
            </a:r>
            <a:r>
              <a:rPr lang="en-US" sz="2000" b="1" dirty="0" smtClean="0">
                <a:solidFill>
                  <a:srgbClr val="000000"/>
                </a:solidFill>
                <a:latin typeface="Segoe Light"/>
              </a:rPr>
              <a:t>$135,000 </a:t>
            </a:r>
            <a:r>
              <a:rPr lang="en-US" sz="2000" dirty="0" smtClean="0">
                <a:solidFill>
                  <a:srgbClr val="000000"/>
                </a:solidFill>
                <a:latin typeface="Segoe Light"/>
              </a:rPr>
              <a:t>[per school] on </a:t>
            </a:r>
            <a:r>
              <a:rPr lang="en-US" sz="2000" dirty="0">
                <a:solidFill>
                  <a:srgbClr val="000000"/>
                </a:solidFill>
                <a:latin typeface="Segoe Light"/>
              </a:rPr>
              <a:t>hardware by purchasing </a:t>
            </a:r>
            <a:r>
              <a:rPr lang="en-US" sz="2000" dirty="0" smtClean="0">
                <a:solidFill>
                  <a:srgbClr val="000000"/>
                </a:solidFill>
                <a:latin typeface="Segoe Light"/>
              </a:rPr>
              <a:t>MultiPoint </a:t>
            </a:r>
            <a:r>
              <a:rPr lang="en-US" sz="2000" dirty="0">
                <a:solidFill>
                  <a:srgbClr val="000000"/>
                </a:solidFill>
                <a:latin typeface="Segoe Light"/>
              </a:rPr>
              <a:t>Servers instead of individual </a:t>
            </a:r>
            <a:r>
              <a:rPr lang="en-US" sz="2000" dirty="0" smtClean="0">
                <a:solidFill>
                  <a:srgbClr val="000000"/>
                </a:solidFill>
                <a:latin typeface="Segoe Light"/>
              </a:rPr>
              <a:t>desktops</a:t>
            </a:r>
            <a:r>
              <a:rPr lang="en-US" sz="2000" dirty="0">
                <a:solidFill>
                  <a:srgbClr val="000000"/>
                </a:solidFill>
                <a:latin typeface="Segoe Light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Segoe Light"/>
              </a:rPr>
              <a:t>We </a:t>
            </a:r>
            <a:r>
              <a:rPr lang="en-US" sz="2000" dirty="0">
                <a:solidFill>
                  <a:srgbClr val="000000"/>
                </a:solidFill>
                <a:latin typeface="Segoe Light"/>
              </a:rPr>
              <a:t>looked at </a:t>
            </a:r>
            <a:r>
              <a:rPr lang="en-US" sz="2000" dirty="0" smtClean="0">
                <a:solidFill>
                  <a:srgbClr val="000000"/>
                </a:solidFill>
                <a:latin typeface="Segoe Light"/>
              </a:rPr>
              <a:t>VMware and Citrix... We </a:t>
            </a:r>
            <a:r>
              <a:rPr lang="en-US" sz="2000" dirty="0">
                <a:solidFill>
                  <a:srgbClr val="000000"/>
                </a:solidFill>
                <a:latin typeface="Segoe Light"/>
              </a:rPr>
              <a:t>chose </a:t>
            </a:r>
            <a:r>
              <a:rPr lang="en-US" sz="2000" dirty="0" smtClean="0">
                <a:solidFill>
                  <a:srgbClr val="000000"/>
                </a:solidFill>
                <a:latin typeface="Segoe Light"/>
              </a:rPr>
              <a:t>MultiPoint </a:t>
            </a:r>
            <a:r>
              <a:rPr lang="en-US" sz="2000" dirty="0">
                <a:solidFill>
                  <a:srgbClr val="000000"/>
                </a:solidFill>
                <a:latin typeface="Segoe Light"/>
              </a:rPr>
              <a:t>based on ease of </a:t>
            </a:r>
            <a:r>
              <a:rPr lang="en-US" sz="2000" dirty="0" smtClean="0">
                <a:solidFill>
                  <a:srgbClr val="000000"/>
                </a:solidFill>
                <a:latin typeface="Segoe Light"/>
              </a:rPr>
              <a:t>use and cost savings.” </a:t>
            </a:r>
          </a:p>
          <a:p>
            <a:r>
              <a:rPr lang="en-US" sz="2000" i="1" dirty="0" smtClean="0">
                <a:solidFill>
                  <a:prstClr val="white"/>
                </a:solidFill>
                <a:latin typeface="Segoe Light"/>
              </a:rPr>
              <a:t>Jason Golec,</a:t>
            </a:r>
          </a:p>
          <a:p>
            <a:r>
              <a:rPr lang="en-US" sz="1600" i="1" dirty="0" smtClean="0">
                <a:solidFill>
                  <a:prstClr val="white"/>
                </a:solidFill>
                <a:latin typeface="Segoe Light"/>
              </a:rPr>
              <a:t>Manager </a:t>
            </a:r>
            <a:r>
              <a:rPr lang="en-US" sz="1600" i="1" dirty="0">
                <a:solidFill>
                  <a:prstClr val="white"/>
                </a:solidFill>
                <a:latin typeface="Segoe Light"/>
              </a:rPr>
              <a:t>of Network Operations, Bellevue School </a:t>
            </a:r>
            <a:r>
              <a:rPr lang="en-US" sz="1600" i="1" dirty="0" smtClean="0">
                <a:solidFill>
                  <a:prstClr val="white"/>
                </a:solidFill>
                <a:latin typeface="Segoe Light"/>
              </a:rPr>
              <a:t>District (17,000 students)</a:t>
            </a:r>
            <a:endParaRPr lang="en-US" sz="1600" i="1" dirty="0">
              <a:solidFill>
                <a:prstClr val="white"/>
              </a:solidFill>
              <a:latin typeface="Segoe Ligh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t="21777" r="11389" b="29334"/>
          <a:stretch/>
        </p:blipFill>
        <p:spPr bwMode="auto">
          <a:xfrm>
            <a:off x="1258792" y="775302"/>
            <a:ext cx="4989617" cy="2358319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Explosion 2 19"/>
          <p:cNvSpPr/>
          <p:nvPr/>
        </p:nvSpPr>
        <p:spPr bwMode="auto">
          <a:xfrm>
            <a:off x="6248400" y="514040"/>
            <a:ext cx="3124200" cy="1872900"/>
          </a:xfrm>
          <a:prstGeom prst="irregularSeal2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$135K </a:t>
            </a:r>
            <a:r>
              <a:rPr 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savings per school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32" y="42532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Segoe UI Light" pitchFamily="34" charset="0"/>
              </a:rPr>
              <a:t>Bellevue School District, WA</a:t>
            </a:r>
            <a:endParaRPr lang="en-US" sz="3600" b="1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18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033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324100" y="4497169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Light"/>
              </a:rPr>
              <a:t>Laura Boehme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Segoe Light"/>
            </a:endParaRPr>
          </a:p>
          <a:p>
            <a:pPr algn="r"/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Light"/>
              </a:rPr>
              <a:t>Director, IT Infrastructure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Segoe Light"/>
            </a:endParaRPr>
          </a:p>
        </p:txBody>
      </p:sp>
      <p:sp>
        <p:nvSpPr>
          <p:cNvPr id="4" name="Explosion 2 3"/>
          <p:cNvSpPr/>
          <p:nvPr/>
        </p:nvSpPr>
        <p:spPr bwMode="auto">
          <a:xfrm rot="20964812">
            <a:off x="-38444" y="101585"/>
            <a:ext cx="2668477" cy="1737747"/>
          </a:xfrm>
          <a:prstGeom prst="irregularSeal2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85% savings (vs VDI)</a:t>
            </a: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8" name="Banner"/>
          <p:cNvGrpSpPr/>
          <p:nvPr/>
        </p:nvGrpSpPr>
        <p:grpSpPr>
          <a:xfrm>
            <a:off x="16032" y="3416746"/>
            <a:ext cx="9144000" cy="1155274"/>
            <a:chOff x="0" y="3200400"/>
            <a:chExt cx="9144000" cy="1600200"/>
          </a:xfrm>
          <a:solidFill>
            <a:schemeClr val="bg1">
              <a:lumMod val="75000"/>
              <a:alpha val="6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024" y="3384827"/>
              <a:ext cx="8610600" cy="1065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itchFamily="34" charset="0"/>
                </a:rPr>
                <a:t>Central Oregon Community College</a:t>
              </a:r>
              <a:endPara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72" y="1632530"/>
            <a:ext cx="9825672" cy="4179690"/>
          </a:xfrm>
          <a:prstGeom prst="rect">
            <a:avLst/>
          </a:prstGeom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09550" y="2036035"/>
            <a:ext cx="8782050" cy="108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/>
            <a:endParaRPr lang="en-US" sz="2400" dirty="0"/>
          </a:p>
          <a:p>
            <a:r>
              <a:rPr lang="en-US" sz="2000" dirty="0" smtClean="0"/>
              <a:t>Laura Boehme </a:t>
            </a:r>
            <a:endParaRPr lang="en-US" sz="2000" dirty="0"/>
          </a:p>
          <a:p>
            <a:r>
              <a:rPr lang="en-US" sz="2000" dirty="0" smtClean="0"/>
              <a:t>Assistant Director of IT Infrastructure</a:t>
            </a:r>
          </a:p>
        </p:txBody>
      </p:sp>
      <p:grpSp>
        <p:nvGrpSpPr>
          <p:cNvPr id="5" name="Banner"/>
          <p:cNvGrpSpPr/>
          <p:nvPr/>
        </p:nvGrpSpPr>
        <p:grpSpPr>
          <a:xfrm>
            <a:off x="0" y="3200400"/>
            <a:ext cx="9144000" cy="1600200"/>
            <a:chOff x="0" y="320040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3680611"/>
              <a:ext cx="8610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smtClean="0">
                  <a:solidFill>
                    <a:schemeClr val="bg1"/>
                  </a:solidFill>
                  <a:latin typeface="Segoe UI Light" pitchFamily="34" charset="0"/>
                </a:rPr>
                <a:t>Central Oregon Community College</a:t>
              </a:r>
              <a:endParaRPr lang="en-US" sz="42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9020" y="218865"/>
            <a:ext cx="8623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“I am so glad we did not bite off on VDI; other schools have tried it and for the investment that was made, the gains did not come.  $60K per classroom is not scalable. </a:t>
            </a:r>
            <a:r>
              <a:rPr lang="en-US" sz="2400" i="1" u="sng" dirty="0" smtClean="0"/>
              <a:t>GreenBridge is scalable.</a:t>
            </a:r>
            <a:r>
              <a:rPr lang="en-US" sz="2400" i="1" dirty="0" smtClean="0"/>
              <a:t>” </a:t>
            </a:r>
            <a:r>
              <a:rPr lang="en-US" i="1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92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5" y="1632530"/>
            <a:ext cx="9825672" cy="4179690"/>
          </a:xfrm>
          <a:prstGeom prst="rect">
            <a:avLst/>
          </a:prstGeom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5750" y="142876"/>
            <a:ext cx="878205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/>
              <a:t>“David’s deep understanding of market needs, extensive </a:t>
            </a:r>
            <a:r>
              <a:rPr lang="en-US" sz="2000" i="1" dirty="0" smtClean="0"/>
              <a:t>relationships, and </a:t>
            </a:r>
            <a:r>
              <a:rPr lang="en-US" sz="2000" i="1" dirty="0"/>
              <a:t>passion for delighting our customers </a:t>
            </a:r>
            <a:r>
              <a:rPr lang="en-US" sz="2000" i="1" dirty="0" smtClean="0"/>
              <a:t>have resulted </a:t>
            </a:r>
            <a:r>
              <a:rPr lang="en-US" sz="2000" i="1" dirty="0"/>
              <a:t>in a number of key customer wins. </a:t>
            </a:r>
            <a:endParaRPr lang="en-US" sz="2000" i="1" dirty="0" smtClean="0"/>
          </a:p>
          <a:p>
            <a:endParaRPr lang="en-US" sz="2000" i="1" dirty="0"/>
          </a:p>
          <a:p>
            <a:r>
              <a:rPr lang="en-US" sz="2000" i="1" dirty="0" err="1" smtClean="0"/>
              <a:t>GreenBridge</a:t>
            </a:r>
            <a:r>
              <a:rPr lang="en-US" sz="2000" i="1" dirty="0" smtClean="0"/>
              <a:t> has our </a:t>
            </a:r>
            <a:r>
              <a:rPr lang="en-US" sz="2000" i="1" dirty="0"/>
              <a:t>full support…and </a:t>
            </a:r>
            <a:r>
              <a:rPr lang="en-US" sz="2000" i="1" dirty="0" smtClean="0"/>
              <a:t>is addressing </a:t>
            </a:r>
            <a:r>
              <a:rPr lang="en-US" sz="2000" i="1" dirty="0"/>
              <a:t>a vastly underserved market.”</a:t>
            </a:r>
          </a:p>
          <a:p>
            <a:pPr lvl="2"/>
            <a:endParaRPr lang="en-US" sz="2400" dirty="0"/>
          </a:p>
          <a:p>
            <a:r>
              <a:rPr lang="en-US" sz="2000" dirty="0" smtClean="0"/>
              <a:t>Chris </a:t>
            </a:r>
            <a:r>
              <a:rPr lang="en-US" sz="2000" dirty="0"/>
              <a:t>Phillips</a:t>
            </a:r>
          </a:p>
          <a:p>
            <a:r>
              <a:rPr lang="en-US" sz="2000" dirty="0"/>
              <a:t>General Manager, Windows Server</a:t>
            </a:r>
          </a:p>
          <a:p>
            <a:r>
              <a:rPr lang="en-US" sz="2000" dirty="0"/>
              <a:t>Microsoft Corporation</a:t>
            </a:r>
          </a:p>
        </p:txBody>
      </p:sp>
      <p:grpSp>
        <p:nvGrpSpPr>
          <p:cNvPr id="5" name="Banner"/>
          <p:cNvGrpSpPr/>
          <p:nvPr/>
        </p:nvGrpSpPr>
        <p:grpSpPr>
          <a:xfrm>
            <a:off x="0" y="3200400"/>
            <a:ext cx="9144000" cy="1600200"/>
            <a:chOff x="0" y="320040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50" y="3569554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  <a:latin typeface="Segoe UI Light" pitchFamily="34" charset="0"/>
                </a:rPr>
                <a:t>Microsoft endorsement</a:t>
              </a:r>
              <a:endParaRPr lang="en-US" sz="48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3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0386" t="15667" r="17409" b="8645"/>
          <a:stretch/>
        </p:blipFill>
        <p:spPr>
          <a:xfrm>
            <a:off x="4268342" y="-141035"/>
            <a:ext cx="4978217" cy="6577930"/>
          </a:xfrm>
          <a:prstGeom prst="rect">
            <a:avLst/>
          </a:prstGeom>
        </p:spPr>
      </p:pic>
      <p:grpSp>
        <p:nvGrpSpPr>
          <p:cNvPr id="5" name="Banner"/>
          <p:cNvGrpSpPr/>
          <p:nvPr/>
        </p:nvGrpSpPr>
        <p:grpSpPr>
          <a:xfrm>
            <a:off x="0" y="3224150"/>
            <a:ext cx="9144000" cy="1600200"/>
            <a:chOff x="0" y="320040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50" y="3626019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bg1"/>
                  </a:solidFill>
                  <a:latin typeface="Segoe UI Light" pitchFamily="34" charset="0"/>
                </a:rPr>
                <a:t>In the Press</a:t>
              </a:r>
              <a:endParaRPr lang="en-US" sz="60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pic>
        <p:nvPicPr>
          <p:cNvPr id="10" name="Right Arrow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300" y="3813876"/>
            <a:ext cx="622300" cy="6223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12218" r="50851" b="73448"/>
          <a:stretch/>
        </p:blipFill>
        <p:spPr bwMode="auto">
          <a:xfrm>
            <a:off x="0" y="-15490"/>
            <a:ext cx="3887748" cy="1062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112861" y="667360"/>
            <a:ext cx="4913461" cy="1876997"/>
            <a:chOff x="2353456" y="2130357"/>
            <a:chExt cx="5920594" cy="1683519"/>
          </a:xfrm>
          <a:effectLst/>
        </p:grpSpPr>
        <p:grpSp>
          <p:nvGrpSpPr>
            <p:cNvPr id="12" name="Group 7"/>
            <p:cNvGrpSpPr/>
            <p:nvPr/>
          </p:nvGrpSpPr>
          <p:grpSpPr>
            <a:xfrm>
              <a:off x="2353456" y="2130357"/>
              <a:ext cx="5920594" cy="1683519"/>
              <a:chOff x="478742" y="1162936"/>
              <a:chExt cx="6475599" cy="3058802"/>
            </a:xfrm>
          </p:grpSpPr>
          <p:pic>
            <p:nvPicPr>
              <p:cNvPr id="13" name="Content Placeholder 3" descr="headline quote white th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358" b="4115"/>
              <a:stretch>
                <a:fillRect/>
              </a:stretch>
            </p:blipFill>
            <p:spPr bwMode="auto">
              <a:xfrm>
                <a:off x="478742" y="1162936"/>
                <a:ext cx="6475599" cy="3058802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57447" y="1580043"/>
                <a:ext cx="5819756" cy="575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200" dirty="0" smtClean="0">
                  <a:latin typeface="Calibri"/>
                  <a:ea typeface="Calibri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783757" y="2496500"/>
              <a:ext cx="5059993" cy="981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1800" dirty="0" smtClean="0">
                  <a:latin typeface="Georgia" panose="02040502050405020303" pitchFamily="18" charset="0"/>
                  <a:ea typeface="Times New Roman" panose="02020603050405020304" pitchFamily="18" charset="0"/>
                </a:rPr>
                <a:t>“This </a:t>
              </a:r>
              <a:r>
                <a:rPr lang="en-US" sz="2000" b="1" kern="1800" dirty="0">
                  <a:latin typeface="Georgia" panose="02040502050405020303" pitchFamily="18" charset="0"/>
                  <a:ea typeface="Times New Roman" panose="02020603050405020304" pitchFamily="18" charset="0"/>
                </a:rPr>
                <a:t>former Microsoftie wants to replace your PC with a $100 cloud </a:t>
              </a:r>
              <a:r>
                <a:rPr lang="en-US" sz="2000" b="1" kern="1800" dirty="0" smtClean="0">
                  <a:latin typeface="Georgia" panose="02040502050405020303" pitchFamily="18" charset="0"/>
                  <a:ea typeface="Times New Roman" panose="02020603050405020304" pitchFamily="18" charset="0"/>
                </a:rPr>
                <a:t>device”   </a:t>
              </a:r>
              <a:r>
                <a:rPr lang="en-US" sz="1400" kern="1800" dirty="0" smtClean="0">
                  <a:latin typeface="Georgia" panose="02040502050405020303" pitchFamily="18" charset="0"/>
                </a:rPr>
                <a:t>-</a:t>
              </a:r>
              <a:r>
                <a:rPr lang="en-US" sz="1400" kern="1800" dirty="0" err="1" smtClean="0">
                  <a:latin typeface="Georgia" panose="02040502050405020303" pitchFamily="18" charset="0"/>
                </a:rPr>
                <a:t>Geekwire</a:t>
              </a:r>
              <a:endParaRPr lang="en-US" sz="1400" dirty="0">
                <a:latin typeface="Georgia" panose="02040502050405020303" pitchFamily="18" charset="0"/>
              </a:endParaRPr>
            </a:p>
          </p:txBody>
        </p:sp>
      </p:grpSp>
      <p:sp>
        <p:nvSpPr>
          <p:cNvPr id="2" name="Left Arrow 1"/>
          <p:cNvSpPr/>
          <p:nvPr/>
        </p:nvSpPr>
        <p:spPr>
          <a:xfrm>
            <a:off x="8995954" y="206117"/>
            <a:ext cx="296091" cy="4615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949700" y="2293330"/>
            <a:ext cx="5318125" cy="1821672"/>
            <a:chOff x="2353456" y="2130357"/>
            <a:chExt cx="5920594" cy="1778071"/>
          </a:xfrm>
          <a:effectLst/>
        </p:grpSpPr>
        <p:grpSp>
          <p:nvGrpSpPr>
            <p:cNvPr id="18" name="Group 7"/>
            <p:cNvGrpSpPr/>
            <p:nvPr/>
          </p:nvGrpSpPr>
          <p:grpSpPr>
            <a:xfrm>
              <a:off x="2353456" y="2130357"/>
              <a:ext cx="5920594" cy="1683519"/>
              <a:chOff x="478742" y="1162936"/>
              <a:chExt cx="6475599" cy="3058802"/>
            </a:xfrm>
          </p:grpSpPr>
          <p:pic>
            <p:nvPicPr>
              <p:cNvPr id="20" name="Content Placeholder 3" descr="headline quote white th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358" b="4115"/>
              <a:stretch>
                <a:fillRect/>
              </a:stretch>
            </p:blipFill>
            <p:spPr bwMode="auto">
              <a:xfrm>
                <a:off x="478742" y="1162936"/>
                <a:ext cx="6475599" cy="3058802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757447" y="1580043"/>
                <a:ext cx="5819756" cy="575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200" dirty="0" smtClean="0">
                  <a:latin typeface="Calibri"/>
                  <a:ea typeface="Calibri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783757" y="2496500"/>
              <a:ext cx="5059993" cy="141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1800" dirty="0" smtClean="0">
                  <a:latin typeface="Georgia" panose="02040502050405020303" pitchFamily="18" charset="0"/>
                  <a:ea typeface="Times New Roman" panose="02020603050405020304" pitchFamily="18" charset="0"/>
                </a:rPr>
                <a:t>“The </a:t>
              </a:r>
              <a:r>
                <a:rPr lang="en-US" sz="2000" b="1" kern="1800" dirty="0">
                  <a:latin typeface="Georgia" panose="02040502050405020303" pitchFamily="18" charset="0"/>
                  <a:ea typeface="Times New Roman" panose="02020603050405020304" pitchFamily="18" charset="0"/>
                </a:rPr>
                <a:t>Pitch: </a:t>
              </a:r>
              <a:r>
                <a:rPr lang="en-US" sz="2000" b="1" kern="1800" dirty="0" err="1">
                  <a:latin typeface="Georgia" panose="02040502050405020303" pitchFamily="18" charset="0"/>
                  <a:ea typeface="Times New Roman" panose="02020603050405020304" pitchFamily="18" charset="0"/>
                </a:rPr>
                <a:t>GreenBridge</a:t>
              </a:r>
              <a:r>
                <a:rPr lang="en-US" sz="2000" b="1" kern="1800" dirty="0">
                  <a:latin typeface="Georgia" panose="02040502050405020303" pitchFamily="18" charset="0"/>
                  <a:ea typeface="Times New Roman" panose="02020603050405020304" pitchFamily="18" charset="0"/>
                </a:rPr>
                <a:t> bets big on desktops — with a new twist” </a:t>
              </a:r>
              <a:r>
                <a:rPr lang="en-US" sz="1400" kern="1800" dirty="0" smtClean="0">
                  <a:latin typeface="Georgia" panose="02040502050405020303" pitchFamily="18" charset="0"/>
                </a:rPr>
                <a:t>Puget </a:t>
              </a:r>
              <a:r>
                <a:rPr lang="en-US" sz="1400" kern="1800" dirty="0">
                  <a:latin typeface="Georgia" panose="02040502050405020303" pitchFamily="18" charset="0"/>
                </a:rPr>
                <a:t>Sound Business Journal</a:t>
              </a:r>
            </a:p>
            <a:p>
              <a:endParaRPr lang="en-US" sz="2000" b="1" kern="1800" dirty="0">
                <a:latin typeface="Georgia" panose="02040502050405020303" pitchFamily="18" charset="0"/>
                <a:ea typeface="Times New Roman" panose="02020603050405020304" pitchFamily="18" charset="0"/>
              </a:endParaRPr>
            </a:p>
            <a:p>
              <a:endParaRPr lang="en-US" sz="1400" dirty="0">
                <a:latin typeface="Georgia" panose="02040502050405020303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03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5" y="1632530"/>
            <a:ext cx="9825672" cy="4179690"/>
          </a:xfrm>
          <a:prstGeom prst="rect">
            <a:avLst/>
          </a:prstGeom>
        </p:spPr>
      </p:pic>
      <p:grpSp>
        <p:nvGrpSpPr>
          <p:cNvPr id="6" name="Banner"/>
          <p:cNvGrpSpPr/>
          <p:nvPr/>
        </p:nvGrpSpPr>
        <p:grpSpPr>
          <a:xfrm>
            <a:off x="0" y="3202202"/>
            <a:ext cx="9144000" cy="1423475"/>
            <a:chOff x="0" y="3084206"/>
            <a:chExt cx="9144000" cy="1600200"/>
          </a:xfrm>
        </p:grpSpPr>
        <p:sp>
          <p:nvSpPr>
            <p:cNvPr id="7" name="Rectangle 6"/>
            <p:cNvSpPr/>
            <p:nvPr/>
          </p:nvSpPr>
          <p:spPr>
            <a:xfrm>
              <a:off x="0" y="3084206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8044" y="3593938"/>
              <a:ext cx="8610600" cy="93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  <a:latin typeface="Segoe UI Light" pitchFamily="34" charset="0"/>
                </a:rPr>
                <a:t>Next steps.</a:t>
              </a:r>
              <a:endParaRPr lang="en-US" sz="20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 photo P49_7_sp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366"/>
            <a:ext cx="82296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Banner"/>
          <p:cNvGrpSpPr/>
          <p:nvPr/>
        </p:nvGrpSpPr>
        <p:grpSpPr>
          <a:xfrm>
            <a:off x="0" y="3200400"/>
            <a:ext cx="9144000" cy="1600200"/>
            <a:chOff x="0" y="3200400"/>
            <a:chExt cx="9144000" cy="1600200"/>
          </a:xfrm>
        </p:grpSpPr>
        <p:sp>
          <p:nvSpPr>
            <p:cNvPr id="4" name="Rectangle 3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750" y="3626019"/>
              <a:ext cx="874395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bg1"/>
                  </a:solidFill>
                  <a:latin typeface="Segoe UI Light" pitchFamily="34" charset="0"/>
                </a:rPr>
                <a:t>Stardate</a:t>
              </a:r>
              <a:r>
                <a:rPr lang="en-US" sz="4800" dirty="0" smtClean="0">
                  <a:solidFill>
                    <a:schemeClr val="bg1"/>
                  </a:solidFill>
                  <a:latin typeface="Segoe UI Light" pitchFamily="34" charset="0"/>
                </a:rPr>
                <a:t>: 5999</a:t>
              </a:r>
              <a:endParaRPr lang="en-US" sz="4800" dirty="0">
                <a:solidFill>
                  <a:schemeClr val="bg1"/>
                </a:solidFill>
                <a:latin typeface="Segoe UI Light" pitchFamily="34" charset="0"/>
              </a:endParaRPr>
            </a:p>
            <a:p>
              <a:r>
                <a:rPr lang="en-US" sz="2000" dirty="0" smtClean="0">
                  <a:solidFill>
                    <a:schemeClr val="bg1"/>
                  </a:solidFill>
                  <a:latin typeface="Segoe UI Light" pitchFamily="34" charset="0"/>
                </a:rPr>
                <a:t>(ubiquitous mobile computing… and Spock still prefers his workstation)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5" y="1727780"/>
            <a:ext cx="9825672" cy="4179690"/>
          </a:xfrm>
          <a:prstGeom prst="rect">
            <a:avLst/>
          </a:prstGeom>
        </p:spPr>
      </p:pic>
      <p:grpSp>
        <p:nvGrpSpPr>
          <p:cNvPr id="3" name="Banner"/>
          <p:cNvGrpSpPr/>
          <p:nvPr/>
        </p:nvGrpSpPr>
        <p:grpSpPr>
          <a:xfrm>
            <a:off x="0" y="3283775"/>
            <a:ext cx="9144000" cy="1600200"/>
            <a:chOff x="0" y="3200400"/>
            <a:chExt cx="9144000" cy="1600200"/>
          </a:xfrm>
          <a:solidFill>
            <a:schemeClr val="bg1">
              <a:lumMod val="75000"/>
              <a:alpha val="6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" y="3422818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Segoe UI Light" pitchFamily="34" charset="0"/>
                </a:rPr>
                <a:t>w</a:t>
              </a:r>
              <a:r>
                <a:rPr lang="en-US" sz="6000" b="1" dirty="0" smtClean="0">
                  <a:solidFill>
                    <a:schemeClr val="bg1"/>
                  </a:solidFill>
                  <a:latin typeface="Segoe UI Light" pitchFamily="34" charset="0"/>
                </a:rPr>
                <a:t>hat we do</a:t>
              </a:r>
              <a:endParaRPr lang="en-US" sz="6000" b="1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0973" y="633347"/>
            <a:ext cx="8858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Segoe Light"/>
              </a:rPr>
              <a:t>Cut capital costs</a:t>
            </a:r>
            <a:r>
              <a:rPr lang="en-US" sz="2200" dirty="0" smtClean="0">
                <a:solidFill>
                  <a:schemeClr val="bg1"/>
                </a:solidFill>
                <a:latin typeface="Segoe Light"/>
              </a:rPr>
              <a:t>.</a:t>
            </a:r>
            <a:endParaRPr lang="en-US" sz="2000" dirty="0">
              <a:solidFill>
                <a:schemeClr val="bg1"/>
              </a:solidFill>
              <a:latin typeface="Segoe Ligh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Segoe Light"/>
              </a:rPr>
              <a:t>Simplify IT management</a:t>
            </a:r>
            <a:r>
              <a:rPr lang="en-US" sz="2200" dirty="0" smtClean="0">
                <a:solidFill>
                  <a:schemeClr val="bg1"/>
                </a:solidFill>
                <a:latin typeface="Segoe Light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Segoe Light"/>
              </a:rPr>
              <a:t>Minimize security threats.</a:t>
            </a:r>
            <a:endParaRPr lang="en-US" sz="2000" dirty="0" smtClean="0">
              <a:solidFill>
                <a:schemeClr val="bg1"/>
              </a:solidFill>
              <a:latin typeface="Segoe Ligh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Segoe Light"/>
              </a:rPr>
              <a:t>Maximize technology ROI.</a:t>
            </a:r>
            <a:endParaRPr lang="en-US" sz="2200" dirty="0">
              <a:solidFill>
                <a:schemeClr val="bg1"/>
              </a:solidFill>
              <a:latin typeface="Segoe Light"/>
            </a:endParaRPr>
          </a:p>
          <a:p>
            <a:endParaRPr lang="en-US" sz="2200" dirty="0">
              <a:solidFill>
                <a:schemeClr val="bg1"/>
              </a:solidFill>
              <a:latin typeface="Segoe Light"/>
            </a:endParaRPr>
          </a:p>
          <a:p>
            <a:endParaRPr lang="en-US" sz="2200" dirty="0">
              <a:solidFill>
                <a:schemeClr val="bg1"/>
              </a:solidFill>
              <a:latin typeface="Segoe Ligh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22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8"/>
            <a:ext cx="9144000" cy="5143500"/>
          </a:xfrm>
          <a:prstGeom prst="rect">
            <a:avLst/>
          </a:prstGeom>
        </p:spPr>
      </p:pic>
      <p:grpSp>
        <p:nvGrpSpPr>
          <p:cNvPr id="7" name="Banner"/>
          <p:cNvGrpSpPr/>
          <p:nvPr/>
        </p:nvGrpSpPr>
        <p:grpSpPr>
          <a:xfrm>
            <a:off x="0" y="3283775"/>
            <a:ext cx="9144000" cy="1600200"/>
            <a:chOff x="0" y="3200400"/>
            <a:chExt cx="9144000" cy="1600200"/>
          </a:xfrm>
          <a:solidFill>
            <a:schemeClr val="bg1">
              <a:lumMod val="75000"/>
              <a:alpha val="6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3422818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itchFamily="34" charset="0"/>
                </a:rPr>
                <a:t>How we’re different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5498"/>
            <a:ext cx="3025302" cy="32682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1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Built and serviced by the creators of MultiPoint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100,000s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deployed devices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Decades of experience with Microsoft + cloud technologies</a:t>
            </a:r>
          </a:p>
          <a:p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Market-leading insight integrating zero clients in enterprise environments</a:t>
            </a:r>
            <a:endParaRPr lang="en-US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025302" y="15496"/>
            <a:ext cx="2966936" cy="3268279"/>
          </a:xfrm>
          <a:prstGeom prst="rect">
            <a:avLst/>
          </a:prstGeom>
          <a:solidFill>
            <a:srgbClr val="129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Backed by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Microsoft: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Endorsed by Microsoft Retail Experience Center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Global alliance with Microsoft Technology Centers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Daily collaboration with Windows RDP / Windows Server engineering teams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92238" y="15496"/>
            <a:ext cx="3151762" cy="3268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Superior 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Low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Run “private cloud” or on-prem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Exclusive supply </a:t>
            </a:r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agreements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705"/>
            <a:ext cx="302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Expertise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6936" y="126705"/>
            <a:ext cx="302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Relationships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5259" y="126705"/>
            <a:ext cx="302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16663262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7664" y="171450"/>
            <a:ext cx="844867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Segoe Light"/>
              </a:rPr>
              <a:t>The World at Night</a:t>
            </a:r>
            <a:endParaRPr lang="en-US" sz="3600" b="1" dirty="0">
              <a:solidFill>
                <a:schemeClr val="bg1"/>
              </a:solidFill>
              <a:latin typeface="Segoe Ligh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286" r="5239" b="14762"/>
          <a:stretch/>
        </p:blipFill>
        <p:spPr bwMode="auto">
          <a:xfrm>
            <a:off x="-109478" y="0"/>
            <a:ext cx="92964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4-Point Star 10"/>
          <p:cNvSpPr/>
          <p:nvPr/>
        </p:nvSpPr>
        <p:spPr>
          <a:xfrm>
            <a:off x="1561209" y="2141949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4-Point Star 11"/>
          <p:cNvSpPr/>
          <p:nvPr/>
        </p:nvSpPr>
        <p:spPr>
          <a:xfrm>
            <a:off x="897813" y="1371133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4-Point Star 12"/>
          <p:cNvSpPr/>
          <p:nvPr/>
        </p:nvSpPr>
        <p:spPr>
          <a:xfrm>
            <a:off x="30284" y="928424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4-Point Star 13"/>
          <p:cNvSpPr/>
          <p:nvPr/>
        </p:nvSpPr>
        <p:spPr>
          <a:xfrm>
            <a:off x="2023354" y="4104393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4-Point Star 14"/>
          <p:cNvSpPr/>
          <p:nvPr/>
        </p:nvSpPr>
        <p:spPr>
          <a:xfrm>
            <a:off x="1360897" y="2529526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4-Point Star 15"/>
          <p:cNvSpPr/>
          <p:nvPr/>
        </p:nvSpPr>
        <p:spPr>
          <a:xfrm>
            <a:off x="5021016" y="3548916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4-Point Star 16"/>
          <p:cNvSpPr/>
          <p:nvPr/>
        </p:nvSpPr>
        <p:spPr>
          <a:xfrm>
            <a:off x="4854670" y="3195983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4-Point Star 17"/>
          <p:cNvSpPr/>
          <p:nvPr/>
        </p:nvSpPr>
        <p:spPr>
          <a:xfrm>
            <a:off x="5036566" y="3019519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4-Point Star 18"/>
          <p:cNvSpPr/>
          <p:nvPr/>
        </p:nvSpPr>
        <p:spPr>
          <a:xfrm>
            <a:off x="5135293" y="2761673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4-Point Star 19"/>
          <p:cNvSpPr/>
          <p:nvPr/>
        </p:nvSpPr>
        <p:spPr>
          <a:xfrm>
            <a:off x="5065703" y="1763470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4-Point Star 20"/>
          <p:cNvSpPr/>
          <p:nvPr/>
        </p:nvSpPr>
        <p:spPr>
          <a:xfrm>
            <a:off x="4979651" y="1630144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4-Point Star 21"/>
          <p:cNvSpPr/>
          <p:nvPr/>
        </p:nvSpPr>
        <p:spPr>
          <a:xfrm>
            <a:off x="4717461" y="3836513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4-Point Star 22"/>
          <p:cNvSpPr/>
          <p:nvPr/>
        </p:nvSpPr>
        <p:spPr>
          <a:xfrm>
            <a:off x="619849" y="2028247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4-Point Star 23"/>
          <p:cNvSpPr/>
          <p:nvPr/>
        </p:nvSpPr>
        <p:spPr>
          <a:xfrm>
            <a:off x="3490797" y="928424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4-Point Star 24"/>
          <p:cNvSpPr/>
          <p:nvPr/>
        </p:nvSpPr>
        <p:spPr>
          <a:xfrm>
            <a:off x="3824478" y="1046570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4-Point Star 25"/>
          <p:cNvSpPr/>
          <p:nvPr/>
        </p:nvSpPr>
        <p:spPr>
          <a:xfrm>
            <a:off x="4144817" y="1192494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4-Point Star 26"/>
          <p:cNvSpPr/>
          <p:nvPr/>
        </p:nvSpPr>
        <p:spPr>
          <a:xfrm>
            <a:off x="3847791" y="1464490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4-Point Star 27"/>
          <p:cNvSpPr/>
          <p:nvPr/>
        </p:nvSpPr>
        <p:spPr>
          <a:xfrm>
            <a:off x="6329114" y="1945781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4-Point Star 28"/>
          <p:cNvSpPr/>
          <p:nvPr/>
        </p:nvSpPr>
        <p:spPr>
          <a:xfrm>
            <a:off x="6677418" y="2016793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4-Point Star 29"/>
          <p:cNvSpPr/>
          <p:nvPr/>
        </p:nvSpPr>
        <p:spPr>
          <a:xfrm>
            <a:off x="8354306" y="1630144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4-Point Star 30"/>
          <p:cNvSpPr/>
          <p:nvPr/>
        </p:nvSpPr>
        <p:spPr>
          <a:xfrm>
            <a:off x="7635949" y="1630222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4-Point Star 31"/>
          <p:cNvSpPr/>
          <p:nvPr/>
        </p:nvSpPr>
        <p:spPr>
          <a:xfrm>
            <a:off x="5708978" y="1983652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4-Point Star 32"/>
          <p:cNvSpPr/>
          <p:nvPr/>
        </p:nvSpPr>
        <p:spPr>
          <a:xfrm>
            <a:off x="7161107" y="2725694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4-Point Star 33"/>
          <p:cNvSpPr/>
          <p:nvPr/>
        </p:nvSpPr>
        <p:spPr>
          <a:xfrm>
            <a:off x="7810070" y="2375989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4-Point Star 34"/>
          <p:cNvSpPr/>
          <p:nvPr/>
        </p:nvSpPr>
        <p:spPr>
          <a:xfrm>
            <a:off x="1083664" y="2409130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4-Point Star 35"/>
          <p:cNvSpPr/>
          <p:nvPr/>
        </p:nvSpPr>
        <p:spPr>
          <a:xfrm>
            <a:off x="5059750" y="944000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4-Point Star 36"/>
          <p:cNvSpPr/>
          <p:nvPr/>
        </p:nvSpPr>
        <p:spPr>
          <a:xfrm>
            <a:off x="4746182" y="1519979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4-Point Star 40"/>
          <p:cNvSpPr/>
          <p:nvPr/>
        </p:nvSpPr>
        <p:spPr>
          <a:xfrm>
            <a:off x="5350193" y="3364681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Banner"/>
          <p:cNvGrpSpPr/>
          <p:nvPr/>
        </p:nvGrpSpPr>
        <p:grpSpPr>
          <a:xfrm>
            <a:off x="-165100" y="3535780"/>
            <a:ext cx="9461500" cy="1348195"/>
            <a:chOff x="0" y="3200400"/>
            <a:chExt cx="9144000" cy="1600200"/>
          </a:xfrm>
          <a:solidFill>
            <a:schemeClr val="bg1">
              <a:lumMod val="75000"/>
              <a:alpha val="6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4800" y="3422817"/>
              <a:ext cx="8610600" cy="1205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Segoe UI Light" pitchFamily="34" charset="0"/>
                </a:rPr>
                <a:t>w</a:t>
              </a:r>
              <a:r>
                <a:rPr lang="en-US" sz="6000" b="1" dirty="0" smtClean="0">
                  <a:solidFill>
                    <a:schemeClr val="bg1"/>
                  </a:solidFill>
                  <a:latin typeface="Segoe UI Light" pitchFamily="34" charset="0"/>
                </a:rPr>
                <a:t>here we are</a:t>
              </a:r>
              <a:r>
                <a:rPr lang="en-US" sz="2400" b="1" dirty="0" smtClean="0">
                  <a:solidFill>
                    <a:schemeClr val="bg1"/>
                  </a:solidFill>
                  <a:latin typeface="Segoe UI Light" pitchFamily="34" charset="0"/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latin typeface="Segoe UI Light" pitchFamily="34" charset="0"/>
                </a:rPr>
                <a:t>(30+ countries)</a:t>
              </a:r>
              <a:endParaRPr lang="en-US" sz="2000" b="1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sp>
        <p:nvSpPr>
          <p:cNvPr id="42" name="4-Point Star 41"/>
          <p:cNvSpPr/>
          <p:nvPr/>
        </p:nvSpPr>
        <p:spPr>
          <a:xfrm>
            <a:off x="4727295" y="2362484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4-Point Star 42"/>
          <p:cNvSpPr/>
          <p:nvPr/>
        </p:nvSpPr>
        <p:spPr>
          <a:xfrm>
            <a:off x="-578" y="1603039"/>
            <a:ext cx="348242" cy="39233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8"/>
            <a:ext cx="9144000" cy="5143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70358" y="1560069"/>
            <a:ext cx="4959752" cy="172370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 sz="2000" b="1" u="sng"/>
            </a:lvl1pPr>
          </a:lstStyle>
          <a:p>
            <a:r>
              <a:rPr lang="en-US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Benefits: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600" b="0" u="none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7</a:t>
            </a:r>
            <a:r>
              <a:rPr lang="en-US" sz="1600" b="0" u="none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0</a:t>
            </a:r>
            <a:r>
              <a:rPr lang="en-US" sz="1600" b="0" u="none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% </a:t>
            </a:r>
            <a:r>
              <a:rPr lang="en-US" sz="1600" b="0" u="none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budget savings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600" b="0" u="none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High-availability </a:t>
            </a:r>
            <a:r>
              <a:rPr lang="en-US" sz="1600" b="0" u="none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for maximum uptime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600" b="0" u="none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Centralized control, management, security </a:t>
            </a:r>
            <a:endParaRPr lang="en-US" sz="1600" b="0" u="none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buClr>
                <a:schemeClr val="bg1"/>
              </a:buClr>
            </a:pPr>
            <a:endParaRPr lang="en-US" b="0" u="none" dirty="0" smtClean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endParaRPr lang="en-US" b="0" u="none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buClr>
                <a:schemeClr val="bg1"/>
              </a:buClr>
            </a:pPr>
            <a:endParaRPr lang="en-US" sz="1600" u="none" dirty="0" smtClean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870358" y="401237"/>
            <a:ext cx="4959752" cy="152757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en-US" sz="2000" b="1" u="sng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Introducing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: 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en-US" sz="16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world’s </a:t>
            </a:r>
            <a:r>
              <a:rPr lang="en-US" sz="16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first $100 enterprise-class </a:t>
            </a:r>
            <a:r>
              <a:rPr lang="en-US" sz="1600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computing </a:t>
            </a:r>
            <a:r>
              <a:rPr lang="en-US" sz="16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device.</a:t>
            </a:r>
            <a:endParaRPr lang="en-US" sz="16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8" y="864979"/>
            <a:ext cx="3426760" cy="19809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7" name="Banner"/>
          <p:cNvGrpSpPr/>
          <p:nvPr/>
        </p:nvGrpSpPr>
        <p:grpSpPr>
          <a:xfrm>
            <a:off x="0" y="3283775"/>
            <a:ext cx="9144000" cy="1600200"/>
            <a:chOff x="0" y="3200400"/>
            <a:chExt cx="9144000" cy="1600200"/>
          </a:xfrm>
          <a:solidFill>
            <a:schemeClr val="bg1">
              <a:lumMod val="75000"/>
              <a:alpha val="6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3422818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Segoe UI Light" pitchFamily="34" charset="0"/>
                </a:rPr>
                <a:t>value proposition</a:t>
              </a:r>
              <a:endParaRPr lang="en-US" sz="2000" b="1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0397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anner"/>
          <p:cNvGrpSpPr/>
          <p:nvPr/>
        </p:nvGrpSpPr>
        <p:grpSpPr>
          <a:xfrm>
            <a:off x="0" y="3224150"/>
            <a:ext cx="9144000" cy="1600200"/>
            <a:chOff x="0" y="320040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50" y="3626019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Segoe UI Light" pitchFamily="34" charset="0"/>
                </a:rPr>
                <a:t>Meet The HUB 400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396224" y="39260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Segoe UI Light" pitchFamily="34" charset="0"/>
                <a:cs typeface="Segoe UI Light" pitchFamily="34" charset="0"/>
              </a:rPr>
              <a:t>No moving parts.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 Light" pitchFamily="34" charset="0"/>
                <a:cs typeface="Segoe UI Light" pitchFamily="34" charset="0"/>
              </a:rPr>
              <a:t>No </a:t>
            </a:r>
            <a:r>
              <a:rPr lang="en-US" dirty="0">
                <a:latin typeface="Segoe UI Light" pitchFamily="34" charset="0"/>
                <a:cs typeface="Segoe UI Light" pitchFamily="34" charset="0"/>
              </a:rPr>
              <a:t>operating system.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 Light" pitchFamily="34" charset="0"/>
                <a:cs typeface="Segoe UI Light" pitchFamily="34" charset="0"/>
              </a:rPr>
              <a:t>90</a:t>
            </a:r>
            <a:r>
              <a:rPr lang="en-US" dirty="0">
                <a:latin typeface="Segoe UI Light" pitchFamily="34" charset="0"/>
                <a:cs typeface="Segoe UI Light" pitchFamily="34" charset="0"/>
              </a:rPr>
              <a:t>% reduced electricity.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 Light" pitchFamily="34" charset="0"/>
                <a:cs typeface="Segoe UI Light" pitchFamily="34" charset="0"/>
              </a:rPr>
              <a:t>Secure: reduced attack surface.</a:t>
            </a:r>
            <a:endParaRPr lang="en-US" dirty="0">
              <a:latin typeface="Segoe UI Light" pitchFamily="34" charset="0"/>
              <a:cs typeface="Segoe UI Light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 Light" pitchFamily="34" charset="0"/>
                <a:cs typeface="Segoe UI Light" pitchFamily="34" charset="0"/>
              </a:rPr>
              <a:t>Gigabit </a:t>
            </a:r>
            <a:r>
              <a:rPr lang="en-US" dirty="0">
                <a:latin typeface="Segoe UI Light" pitchFamily="34" charset="0"/>
                <a:cs typeface="Segoe UI Light" pitchFamily="34" charset="0"/>
              </a:rPr>
              <a:t>Ethernet, USB over </a:t>
            </a:r>
            <a:r>
              <a:rPr lang="en-US" dirty="0" smtClean="0">
                <a:latin typeface="Segoe UI Light" pitchFamily="34" charset="0"/>
                <a:cs typeface="Segoe UI Light" pitchFamily="34" charset="0"/>
              </a:rPr>
              <a:t>LAN.</a:t>
            </a:r>
            <a:endParaRPr lang="en-US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8" y="273133"/>
            <a:ext cx="4939807" cy="285563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3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"/>
          <a:stretch/>
        </p:blipFill>
        <p:spPr>
          <a:xfrm>
            <a:off x="-182075" y="1727780"/>
            <a:ext cx="9326075" cy="4179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4" y="84098"/>
            <a:ext cx="2328424" cy="15409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23825" y="134938"/>
            <a:ext cx="7583488" cy="512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600" b="1" dirty="0">
              <a:solidFill>
                <a:schemeClr val="tx1"/>
              </a:solidFill>
              <a:latin typeface="Segoe Light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964253" y="1233278"/>
          <a:ext cx="6751122" cy="186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0123" y="47625"/>
            <a:ext cx="1951080" cy="1540444"/>
          </a:xfrm>
          <a:prstGeom prst="rect">
            <a:avLst/>
          </a:prstGeom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372350" y="367904"/>
            <a:ext cx="1562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i="1" dirty="0"/>
              <a:t>I </a:t>
            </a:r>
            <a:r>
              <a:rPr lang="en-US" sz="1600" i="1" dirty="0" smtClean="0"/>
              <a:t>sell </a:t>
            </a:r>
            <a:r>
              <a:rPr lang="en-US" sz="1600" i="1" dirty="0"/>
              <a:t>thin clients.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26234" y="245849"/>
            <a:ext cx="1597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 i="1" dirty="0"/>
              <a:t>Why would I want to turn 1 PC into </a:t>
            </a:r>
            <a:r>
              <a:rPr lang="en-US" sz="1400" b="1" i="1" dirty="0" smtClean="0"/>
              <a:t>10?</a:t>
            </a:r>
            <a:endParaRPr lang="en-US" sz="1400" b="1" i="1" dirty="0"/>
          </a:p>
        </p:txBody>
      </p:sp>
      <p:sp>
        <p:nvSpPr>
          <p:cNvPr id="9" name="Explosion 2 8"/>
          <p:cNvSpPr/>
          <p:nvPr/>
        </p:nvSpPr>
        <p:spPr>
          <a:xfrm>
            <a:off x="3890043" y="759007"/>
            <a:ext cx="3148939" cy="2576332"/>
          </a:xfrm>
          <a:prstGeom prst="irregularSeal2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453667" y="1440885"/>
            <a:ext cx="184974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900" b="1" dirty="0" smtClean="0"/>
              <a:t>Market disruption: </a:t>
            </a:r>
          </a:p>
          <a:p>
            <a:pPr algn="ctr" eaLnBrk="1" hangingPunct="1"/>
            <a:r>
              <a:rPr lang="en-US" sz="1900" b="1" dirty="0" smtClean="0"/>
              <a:t>$100 Windows computing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-12701" y="3335338"/>
          <a:ext cx="918210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75"/>
                <a:gridCol w="2009775"/>
                <a:gridCol w="2085975"/>
                <a:gridCol w="2390776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  <a:cs typeface="Segoe UI Light" pitchFamily="34" charset="0"/>
                        </a:rPr>
                        <a:t>Solution/Value</a:t>
                      </a:r>
                      <a:endParaRPr lang="en-US" sz="2000" dirty="0">
                        <a:latin typeface="Segoe UI Light" pitchFamily="34" charset="0"/>
                        <a:cs typeface="Segoe UI Ligh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 Light" pitchFamily="34" charset="0"/>
                          <a:cs typeface="Segoe UI Light" pitchFamily="34" charset="0"/>
                        </a:rPr>
                        <a:t>PCs</a:t>
                      </a:r>
                      <a:endParaRPr lang="en-US" sz="1800" dirty="0">
                        <a:latin typeface="Segoe UI Light" pitchFamily="34" charset="0"/>
                        <a:cs typeface="Segoe UI Ligh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 Light" pitchFamily="34" charset="0"/>
                          <a:cs typeface="Segoe UI Light" pitchFamily="34" charset="0"/>
                        </a:rPr>
                        <a:t>Thin</a:t>
                      </a:r>
                      <a:r>
                        <a:rPr lang="en-US" sz="1800" baseline="0" dirty="0" smtClean="0">
                          <a:latin typeface="Segoe UI Light" pitchFamily="34" charset="0"/>
                          <a:cs typeface="Segoe UI Light" pitchFamily="34" charset="0"/>
                        </a:rPr>
                        <a:t> clients</a:t>
                      </a:r>
                      <a:endParaRPr lang="en-US" sz="1800" dirty="0">
                        <a:latin typeface="Segoe UI Light" pitchFamily="34" charset="0"/>
                        <a:cs typeface="Segoe UI Ligh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egoe UI Light" pitchFamily="34" charset="0"/>
                          <a:cs typeface="Segoe UI Light" pitchFamily="34" charset="0"/>
                        </a:rPr>
                        <a:t>GreenBridge</a:t>
                      </a:r>
                      <a:endParaRPr lang="en-US" sz="2000" dirty="0">
                        <a:latin typeface="Segoe UI Light" pitchFamily="34" charset="0"/>
                        <a:cs typeface="Segoe UI Ligh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61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cs typeface="Segoe UI Light" pitchFamily="34" charset="0"/>
                        </a:rPr>
                        <a:t>Performance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egoe UI Light" pitchFamily="34" charset="0"/>
                        <a:cs typeface="Segoe UI Ligh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0D42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0D42C">
                        <a:alpha val="69804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cs typeface="Segoe UI Light" pitchFamily="34" charset="0"/>
                        </a:rPr>
                        <a:t>Maintenance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egoe UI Light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50D42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50D42C">
                        <a:alpha val="69804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cs typeface="Segoe UI Light" pitchFamily="34" charset="0"/>
                        </a:rPr>
                        <a:t>Cost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egoe UI Light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50D42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791326" y="3335339"/>
            <a:ext cx="2352674" cy="1808161"/>
          </a:xfrm>
          <a:prstGeom prst="rect">
            <a:avLst/>
          </a:prstGeom>
          <a:noFill/>
          <a:ln w="114300">
            <a:solidFill>
              <a:srgbClr val="129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9218" y="245849"/>
            <a:ext cx="7583488" cy="513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Segoe Light"/>
                <a:cs typeface="+mn-cs"/>
              </a:rPr>
              <a:t>The Market Today</a:t>
            </a:r>
            <a:endParaRPr lang="en-US" sz="3600" b="1" dirty="0">
              <a:solidFill>
                <a:schemeClr val="bg1"/>
              </a:solidFill>
              <a:latin typeface="Segoe Ligh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1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5" y="1632530"/>
            <a:ext cx="9825672" cy="4179690"/>
          </a:xfrm>
          <a:prstGeom prst="rect">
            <a:avLst/>
          </a:prstGeom>
        </p:spPr>
      </p:pic>
      <p:grpSp>
        <p:nvGrpSpPr>
          <p:cNvPr id="5" name="Banner"/>
          <p:cNvGrpSpPr/>
          <p:nvPr/>
        </p:nvGrpSpPr>
        <p:grpSpPr>
          <a:xfrm>
            <a:off x="0" y="3200400"/>
            <a:ext cx="9144000" cy="1600200"/>
            <a:chOff x="0" y="320040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3200400"/>
              <a:ext cx="9144000" cy="16002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50" y="3626019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bg1"/>
                  </a:solidFill>
                  <a:latin typeface="Segoe UI Light" pitchFamily="34" charset="0"/>
                </a:rPr>
                <a:t>Enterprise-class software</a:t>
              </a:r>
              <a:endParaRPr lang="en-US" sz="60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6516" y="3397419"/>
              <a:ext cx="3639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Segoe UI Light" pitchFamily="34" charset="0"/>
                </a:rPr>
                <a:t>Seamless integration with Microsoft</a:t>
              </a:r>
              <a:endParaRPr lang="en-US" b="1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</p:grpSp>
      <p:pic>
        <p:nvPicPr>
          <p:cNvPr id="10" name="Down Arrow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305" y="3714750"/>
            <a:ext cx="622300" cy="622300"/>
          </a:xfrm>
          <a:prstGeom prst="rect">
            <a:avLst/>
          </a:prstGeom>
        </p:spPr>
      </p:pic>
      <p:pic>
        <p:nvPicPr>
          <p:cNvPr id="1028" name="Picture 4" descr="https://si0.twimg.com/profile_images/2406852557/xd3a93hbtq083wyyjvx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90" y="656051"/>
            <a:ext cx="1768329" cy="17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6" y="666133"/>
            <a:ext cx="2819400" cy="17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7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2" descr="E:\MP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2172"/>
            <a:ext cx="7817431" cy="41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0" y="581527"/>
            <a:ext cx="8027632" cy="145424"/>
          </a:xfrm>
          <a:prstGeom prst="rect">
            <a:avLst/>
          </a:prstGeom>
        </p:spPr>
        <p:txBody>
          <a:bodyPr/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Monitor and control desktops. Collaborate.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5" y="1632530"/>
            <a:ext cx="9825672" cy="417969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1" y="-126817"/>
            <a:ext cx="8543282" cy="4570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chemeClr val="bg1"/>
                </a:solidFill>
                <a:effectLst/>
              </a:rPr>
              <a:t>Human Resource Orchestration</a:t>
            </a:r>
            <a:endParaRPr lang="en-US" sz="44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836372"/>
              </p:ext>
            </p:extLst>
          </p:nvPr>
        </p:nvGraphicFramePr>
        <p:xfrm>
          <a:off x="6094093" y="1351144"/>
          <a:ext cx="3049909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0" y="-33482"/>
            <a:ext cx="8496343" cy="5042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bg1"/>
                </a:solidFill>
                <a:effectLst/>
              </a:rPr>
              <a:t>IT Administrator Management.</a:t>
            </a: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521913"/>
              </p:ext>
            </p:extLst>
          </p:nvPr>
        </p:nvGraphicFramePr>
        <p:xfrm>
          <a:off x="2" y="998538"/>
          <a:ext cx="2035175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0" y="649766"/>
            <a:ext cx="8027632" cy="145424"/>
          </a:xfrm>
          <a:prstGeom prst="rect">
            <a:avLst/>
          </a:prstGeom>
        </p:spPr>
        <p:txBody>
          <a:bodyPr/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8"/>
              </a:buBlip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8"/>
              </a:buBlip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8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8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8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Simplified system administration across your network: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5" y="1632530"/>
            <a:ext cx="9825672" cy="4179690"/>
          </a:xfrm>
          <a:prstGeom prst="rect">
            <a:avLst/>
          </a:prstGeom>
        </p:spPr>
      </p:pic>
      <p:pic>
        <p:nvPicPr>
          <p:cNvPr id="7" name="Picture 2" descr="E:\mpm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6"/>
          <a:stretch/>
        </p:blipFill>
        <p:spPr bwMode="auto">
          <a:xfrm>
            <a:off x="1690577" y="1007548"/>
            <a:ext cx="7453423" cy="41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4593-5F63-4A2B-B77D-C772B0703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57052</TotalTime>
  <Words>693</Words>
  <Application>Microsoft Office PowerPoint</Application>
  <PresentationFormat>On-screen Show (16:9)</PresentationFormat>
  <Paragraphs>177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MS PGothic</vt:lpstr>
      <vt:lpstr>Segoe</vt:lpstr>
      <vt:lpstr>Segoe Light</vt:lpstr>
      <vt:lpstr>Arial</vt:lpstr>
      <vt:lpstr>Calibri</vt:lpstr>
      <vt:lpstr>Century Gothic</vt:lpstr>
      <vt:lpstr>Courier New</vt:lpstr>
      <vt:lpstr>Georgia</vt:lpstr>
      <vt:lpstr>Palatino Linotype</vt:lpstr>
      <vt:lpstr>Segoe UI</vt:lpstr>
      <vt:lpstr>Segoe UI Light</vt:lpstr>
      <vt:lpstr>Times New Roman</vt:lpstr>
      <vt:lpstr>Trebuchet MS</vt:lpstr>
      <vt:lpstr>Wingdings</vt:lpstr>
      <vt:lpstr>Executive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for education</dc:title>
  <dc:subject>Office 365 for education</dc:subject>
  <dc:creator>Howard</dc:creator>
  <cp:lastModifiedBy>Yunger, David D</cp:lastModifiedBy>
  <cp:revision>1080</cp:revision>
  <cp:lastPrinted>2013-06-14T07:03:54Z</cp:lastPrinted>
  <dcterms:created xsi:type="dcterms:W3CDTF">2011-06-22T23:35:06Z</dcterms:created>
  <dcterms:modified xsi:type="dcterms:W3CDTF">2016-10-14T00:57:48Z</dcterms:modified>
  <cp:contentStatus>Draft</cp:contentStatus>
</cp:coreProperties>
</file>